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4" r:id="rId2"/>
    <p:sldId id="285" r:id="rId3"/>
    <p:sldId id="286" r:id="rId4"/>
    <p:sldId id="304" r:id="rId5"/>
    <p:sldId id="287" r:id="rId6"/>
    <p:sldId id="299" r:id="rId7"/>
    <p:sldId id="308" r:id="rId8"/>
    <p:sldId id="309" r:id="rId9"/>
    <p:sldId id="310" r:id="rId10"/>
    <p:sldId id="311" r:id="rId11"/>
    <p:sldId id="312" r:id="rId12"/>
    <p:sldId id="313" r:id="rId13"/>
    <p:sldId id="314" r:id="rId14"/>
    <p:sldId id="315" r:id="rId15"/>
    <p:sldId id="316" r:id="rId16"/>
    <p:sldId id="256" r:id="rId17"/>
    <p:sldId id="282" r:id="rId18"/>
    <p:sldId id="268" r:id="rId19"/>
    <p:sldId id="289" r:id="rId20"/>
    <p:sldId id="296" r:id="rId21"/>
    <p:sldId id="280" r:id="rId22"/>
    <p:sldId id="301" r:id="rId23"/>
    <p:sldId id="302" r:id="rId24"/>
    <p:sldId id="272" r:id="rId25"/>
    <p:sldId id="260" r:id="rId26"/>
    <p:sldId id="264" r:id="rId27"/>
    <p:sldId id="269" r:id="rId28"/>
    <p:sldId id="271" r:id="rId29"/>
    <p:sldId id="297" r:id="rId30"/>
    <p:sldId id="30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9"/>
    <p:restoredTop sz="94625"/>
  </p:normalViewPr>
  <p:slideViewPr>
    <p:cSldViewPr snapToGrid="0" snapToObjects="1">
      <p:cViewPr>
        <p:scale>
          <a:sx n="105" d="100"/>
          <a:sy n="105" d="100"/>
        </p:scale>
        <p:origin x="176" y="3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727034120735"/>
          <c:y val="0.0555555555555555"/>
          <c:w val="0.566666666666667"/>
          <c:h val="0.944444444444444"/>
        </c:manualLayout>
      </c:layout>
      <c:pieChart>
        <c:varyColors val="1"/>
        <c:ser>
          <c:idx val="0"/>
          <c:order val="0"/>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dPt>
          <c:dPt>
            <c:idx val="2"/>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dPt>
          <c:dPt>
            <c:idx val="3"/>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Sheet1!$D$12:$D$15</c:f>
              <c:strCache>
                <c:ptCount val="4"/>
                <c:pt idx="0">
                  <c:v>Member Equity</c:v>
                </c:pt>
                <c:pt idx="1">
                  <c:v>Owner Loans </c:v>
                </c:pt>
                <c:pt idx="2">
                  <c:v>Bank Loan </c:v>
                </c:pt>
                <c:pt idx="3">
                  <c:v>Oak Park TIF</c:v>
                </c:pt>
              </c:strCache>
            </c:strRef>
          </c:cat>
          <c:val>
            <c:numRef>
              <c:f>Sheet1!$E$12:$E$15</c:f>
              <c:numCache>
                <c:formatCode>"$"#,##0_);[Red]\("$"#,##0\)</c:formatCode>
                <c:ptCount val="4"/>
                <c:pt idx="0">
                  <c:v>285000.0</c:v>
                </c:pt>
                <c:pt idx="1">
                  <c:v>652000.0</c:v>
                </c:pt>
                <c:pt idx="2">
                  <c:v>643000.0</c:v>
                </c:pt>
                <c:pt idx="3">
                  <c:v>250000.0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428BF-92A9-294F-A2B0-884C26CB7CF6}" type="datetimeFigureOut">
              <a:rPr lang="en-US" smtClean="0"/>
              <a:t>9/14/16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A612D-E7EE-A844-95FC-51A831AC9622}" type="slidenum">
              <a:rPr lang="en-US" smtClean="0"/>
              <a:t>‹#›</a:t>
            </a:fld>
            <a:endParaRPr lang="en-US"/>
          </a:p>
        </p:txBody>
      </p:sp>
    </p:spTree>
    <p:extLst>
      <p:ext uri="{BB962C8B-B14F-4D97-AF65-F5344CB8AC3E}">
        <p14:creationId xmlns:p14="http://schemas.microsoft.com/office/powerpoint/2010/main" val="1205224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428BF-92A9-294F-A2B0-884C26CB7CF6}" type="datetimeFigureOut">
              <a:rPr lang="en-US" smtClean="0"/>
              <a:t>9/14/16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A612D-E7EE-A844-95FC-51A831AC9622}" type="slidenum">
              <a:rPr lang="en-US" smtClean="0"/>
              <a:t>‹#›</a:t>
            </a:fld>
            <a:endParaRPr lang="en-US"/>
          </a:p>
        </p:txBody>
      </p:sp>
    </p:spTree>
    <p:extLst>
      <p:ext uri="{BB962C8B-B14F-4D97-AF65-F5344CB8AC3E}">
        <p14:creationId xmlns:p14="http://schemas.microsoft.com/office/powerpoint/2010/main" val="56340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428BF-92A9-294F-A2B0-884C26CB7CF6}" type="datetimeFigureOut">
              <a:rPr lang="en-US" smtClean="0"/>
              <a:t>9/14/16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A612D-E7EE-A844-95FC-51A831AC9622}" type="slidenum">
              <a:rPr lang="en-US" smtClean="0"/>
              <a:t>‹#›</a:t>
            </a:fld>
            <a:endParaRPr lang="en-US"/>
          </a:p>
        </p:txBody>
      </p:sp>
    </p:spTree>
    <p:extLst>
      <p:ext uri="{BB962C8B-B14F-4D97-AF65-F5344CB8AC3E}">
        <p14:creationId xmlns:p14="http://schemas.microsoft.com/office/powerpoint/2010/main" val="202453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428BF-92A9-294F-A2B0-884C26CB7CF6}" type="datetimeFigureOut">
              <a:rPr lang="en-US" smtClean="0"/>
              <a:t>9/14/16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A612D-E7EE-A844-95FC-51A831AC9622}" type="slidenum">
              <a:rPr lang="en-US" smtClean="0"/>
              <a:t>‹#›</a:t>
            </a:fld>
            <a:endParaRPr lang="en-US"/>
          </a:p>
        </p:txBody>
      </p:sp>
    </p:spTree>
    <p:extLst>
      <p:ext uri="{BB962C8B-B14F-4D97-AF65-F5344CB8AC3E}">
        <p14:creationId xmlns:p14="http://schemas.microsoft.com/office/powerpoint/2010/main" val="56694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428BF-92A9-294F-A2B0-884C26CB7CF6}" type="datetimeFigureOut">
              <a:rPr lang="en-US" smtClean="0"/>
              <a:t>9/14/16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A612D-E7EE-A844-95FC-51A831AC9622}" type="slidenum">
              <a:rPr lang="en-US" smtClean="0"/>
              <a:t>‹#›</a:t>
            </a:fld>
            <a:endParaRPr lang="en-US"/>
          </a:p>
        </p:txBody>
      </p:sp>
    </p:spTree>
    <p:extLst>
      <p:ext uri="{BB962C8B-B14F-4D97-AF65-F5344CB8AC3E}">
        <p14:creationId xmlns:p14="http://schemas.microsoft.com/office/powerpoint/2010/main" val="416565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428BF-92A9-294F-A2B0-884C26CB7CF6}" type="datetimeFigureOut">
              <a:rPr lang="en-US" smtClean="0"/>
              <a:t>9/14/16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CA612D-E7EE-A844-95FC-51A831AC9622}" type="slidenum">
              <a:rPr lang="en-US" smtClean="0"/>
              <a:t>‹#›</a:t>
            </a:fld>
            <a:endParaRPr lang="en-US"/>
          </a:p>
        </p:txBody>
      </p:sp>
    </p:spTree>
    <p:extLst>
      <p:ext uri="{BB962C8B-B14F-4D97-AF65-F5344CB8AC3E}">
        <p14:creationId xmlns:p14="http://schemas.microsoft.com/office/powerpoint/2010/main" val="422509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428BF-92A9-294F-A2B0-884C26CB7CF6}" type="datetimeFigureOut">
              <a:rPr lang="en-US" smtClean="0"/>
              <a:t>9/14/16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CA612D-E7EE-A844-95FC-51A831AC9622}" type="slidenum">
              <a:rPr lang="en-US" smtClean="0"/>
              <a:t>‹#›</a:t>
            </a:fld>
            <a:endParaRPr lang="en-US"/>
          </a:p>
        </p:txBody>
      </p:sp>
    </p:spTree>
    <p:extLst>
      <p:ext uri="{BB962C8B-B14F-4D97-AF65-F5344CB8AC3E}">
        <p14:creationId xmlns:p14="http://schemas.microsoft.com/office/powerpoint/2010/main" val="153896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428BF-92A9-294F-A2B0-884C26CB7CF6}" type="datetimeFigureOut">
              <a:rPr lang="en-US" smtClean="0"/>
              <a:t>9/14/16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CA612D-E7EE-A844-95FC-51A831AC9622}" type="slidenum">
              <a:rPr lang="en-US" smtClean="0"/>
              <a:t>‹#›</a:t>
            </a:fld>
            <a:endParaRPr lang="en-US"/>
          </a:p>
        </p:txBody>
      </p:sp>
    </p:spTree>
    <p:extLst>
      <p:ext uri="{BB962C8B-B14F-4D97-AF65-F5344CB8AC3E}">
        <p14:creationId xmlns:p14="http://schemas.microsoft.com/office/powerpoint/2010/main" val="115993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428BF-92A9-294F-A2B0-884C26CB7CF6}" type="datetimeFigureOut">
              <a:rPr lang="en-US" smtClean="0"/>
              <a:t>9/14/16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CA612D-E7EE-A844-95FC-51A831AC9622}" type="slidenum">
              <a:rPr lang="en-US" smtClean="0"/>
              <a:t>‹#›</a:t>
            </a:fld>
            <a:endParaRPr lang="en-US"/>
          </a:p>
        </p:txBody>
      </p:sp>
    </p:spTree>
    <p:extLst>
      <p:ext uri="{BB962C8B-B14F-4D97-AF65-F5344CB8AC3E}">
        <p14:creationId xmlns:p14="http://schemas.microsoft.com/office/powerpoint/2010/main" val="89399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428BF-92A9-294F-A2B0-884C26CB7CF6}" type="datetimeFigureOut">
              <a:rPr lang="en-US" smtClean="0"/>
              <a:t>9/14/16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CA612D-E7EE-A844-95FC-51A831AC9622}" type="slidenum">
              <a:rPr lang="en-US" smtClean="0"/>
              <a:t>‹#›</a:t>
            </a:fld>
            <a:endParaRPr lang="en-US"/>
          </a:p>
        </p:txBody>
      </p:sp>
    </p:spTree>
    <p:extLst>
      <p:ext uri="{BB962C8B-B14F-4D97-AF65-F5344CB8AC3E}">
        <p14:creationId xmlns:p14="http://schemas.microsoft.com/office/powerpoint/2010/main" val="1447150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428BF-92A9-294F-A2B0-884C26CB7CF6}" type="datetimeFigureOut">
              <a:rPr lang="en-US" smtClean="0"/>
              <a:t>9/14/16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CA612D-E7EE-A844-95FC-51A831AC9622}" type="slidenum">
              <a:rPr lang="en-US" smtClean="0"/>
              <a:t>‹#›</a:t>
            </a:fld>
            <a:endParaRPr lang="en-US"/>
          </a:p>
        </p:txBody>
      </p:sp>
    </p:spTree>
    <p:extLst>
      <p:ext uri="{BB962C8B-B14F-4D97-AF65-F5344CB8AC3E}">
        <p14:creationId xmlns:p14="http://schemas.microsoft.com/office/powerpoint/2010/main" val="20110252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428BF-92A9-294F-A2B0-884C26CB7CF6}" type="datetimeFigureOut">
              <a:rPr lang="en-US" smtClean="0"/>
              <a:t>9/14/16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CA612D-E7EE-A844-95FC-51A831AC9622}" type="slidenum">
              <a:rPr lang="en-US" smtClean="0"/>
              <a:t>‹#›</a:t>
            </a:fld>
            <a:endParaRPr lang="en-US"/>
          </a:p>
        </p:txBody>
      </p:sp>
    </p:spTree>
    <p:extLst>
      <p:ext uri="{BB962C8B-B14F-4D97-AF65-F5344CB8AC3E}">
        <p14:creationId xmlns:p14="http://schemas.microsoft.com/office/powerpoint/2010/main" val="462227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9.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chart" Target="../charts/char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5538" y="2157365"/>
            <a:ext cx="9812977" cy="2387600"/>
          </a:xfrm>
        </p:spPr>
        <p:txBody>
          <a:bodyPr>
            <a:normAutofit fontScale="90000"/>
          </a:bodyPr>
          <a:lstStyle/>
          <a:p>
            <a:r>
              <a:rPr lang="en-US" dirty="0" smtClean="0"/>
              <a:t/>
            </a:r>
            <a:br>
              <a:rPr lang="en-US" dirty="0" smtClean="0"/>
            </a:br>
            <a:r>
              <a:rPr lang="en-US" dirty="0" smtClean="0"/>
              <a:t>Sugar Beet Food Co-op</a:t>
            </a:r>
            <a:br>
              <a:rPr lang="en-US" dirty="0" smtClean="0"/>
            </a:br>
            <a:r>
              <a:rPr lang="en-US" dirty="0" smtClean="0"/>
              <a:t>Annual Meeting</a:t>
            </a:r>
            <a:br>
              <a:rPr lang="en-US" dirty="0" smtClean="0"/>
            </a:br>
            <a:r>
              <a:rPr lang="en-US" dirty="0" smtClean="0"/>
              <a:t/>
            </a:r>
            <a:br>
              <a:rPr lang="en-US" dirty="0" smtClean="0"/>
            </a:br>
            <a:r>
              <a:rPr lang="en-US" sz="3100" dirty="0" smtClean="0"/>
              <a:t>April 30, 2016</a:t>
            </a:r>
            <a:endParaRPr lang="en-US" sz="31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5676900"/>
            <a:ext cx="1840230" cy="977900"/>
          </a:xfrm>
          <a:prstGeom prst="rect">
            <a:avLst/>
          </a:prstGeom>
        </p:spPr>
      </p:pic>
    </p:spTree>
    <p:extLst>
      <p:ext uri="{BB962C8B-B14F-4D97-AF65-F5344CB8AC3E}">
        <p14:creationId xmlns:p14="http://schemas.microsoft.com/office/powerpoint/2010/main" val="814141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p>
            <a:r>
              <a:rPr lang="en-US" dirty="0" smtClean="0"/>
              <a:t>Article IV.</a:t>
            </a:r>
            <a:br>
              <a:rPr lang="en-US" dirty="0" smtClean="0"/>
            </a:br>
            <a:r>
              <a:rPr lang="en-US" dirty="0" smtClean="0"/>
              <a:t>Meetings of Members</a:t>
            </a:r>
            <a:endParaRPr lang="en-US" dirty="0"/>
          </a:p>
        </p:txBody>
      </p:sp>
      <p:sp>
        <p:nvSpPr>
          <p:cNvPr id="8" name="Content Placeholder 2"/>
          <p:cNvSpPr>
            <a:spLocks noGrp="1"/>
          </p:cNvSpPr>
          <p:nvPr>
            <p:ph idx="1"/>
          </p:nvPr>
        </p:nvSpPr>
        <p:spPr>
          <a:xfrm>
            <a:off x="838200" y="1825625"/>
            <a:ext cx="10515600" cy="4351338"/>
          </a:xfrm>
        </p:spPr>
        <p:txBody>
          <a:bodyPr>
            <a:normAutofit fontScale="92500" lnSpcReduction="10000"/>
          </a:bodyPr>
          <a:lstStyle/>
          <a:p>
            <a:r>
              <a:rPr lang="en-US" u="sng" dirty="0" smtClean="0"/>
              <a:t>Existing:</a:t>
            </a:r>
            <a:r>
              <a:rPr lang="en-US" dirty="0" smtClean="0"/>
              <a:t/>
            </a:r>
            <a:br>
              <a:rPr lang="en-US" dirty="0" smtClean="0"/>
            </a:br>
            <a:r>
              <a:rPr lang="en-US" dirty="0" smtClean="0"/>
              <a:t>4.5  VOTING. Unless otherwise required by law or by these Bylaws, issues shall be decided by a simple majority of votes cast except where one or more choices are to be made from several alternatives, in which case the alternative(s) receiving the most votes shall be considered approved. Meetings of members shall be conducted generally in accordance with reasonable and accepted rules of parliamentary procedure. The Board shall institute policies and procedures to reasonably assure the integrity of the voting process. Votes at Annual or Special Meetings may be cast only by members attending, and not by proxy. Each member shall be entitled to one vote on each matter submitted to a vote of members. Questions presented at meetings shall be decided by a simple majority of those present and voting.</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5676900"/>
            <a:ext cx="1840230" cy="977900"/>
          </a:xfrm>
          <a:prstGeom prst="rect">
            <a:avLst/>
          </a:prstGeom>
        </p:spPr>
      </p:pic>
    </p:spTree>
    <p:extLst>
      <p:ext uri="{BB962C8B-B14F-4D97-AF65-F5344CB8AC3E}">
        <p14:creationId xmlns:p14="http://schemas.microsoft.com/office/powerpoint/2010/main" val="1580996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p>
            <a:r>
              <a:rPr lang="en-US" dirty="0" smtClean="0"/>
              <a:t>Article IV.</a:t>
            </a:r>
            <a:br>
              <a:rPr lang="en-US" dirty="0" smtClean="0"/>
            </a:br>
            <a:r>
              <a:rPr lang="en-US" dirty="0" smtClean="0"/>
              <a:t>Meetings of Members</a:t>
            </a:r>
            <a:endParaRPr lang="en-US" dirty="0"/>
          </a:p>
        </p:txBody>
      </p:sp>
      <p:sp>
        <p:nvSpPr>
          <p:cNvPr id="8" name="Content Placeholder 2"/>
          <p:cNvSpPr>
            <a:spLocks noGrp="1"/>
          </p:cNvSpPr>
          <p:nvPr>
            <p:ph idx="1"/>
          </p:nvPr>
        </p:nvSpPr>
        <p:spPr>
          <a:xfrm>
            <a:off x="838200" y="1825625"/>
            <a:ext cx="10515600" cy="4351338"/>
          </a:xfrm>
        </p:spPr>
        <p:txBody>
          <a:bodyPr>
            <a:normAutofit fontScale="92500" lnSpcReduction="10000"/>
          </a:bodyPr>
          <a:lstStyle/>
          <a:p>
            <a:r>
              <a:rPr lang="en-US" u="sng" dirty="0" smtClean="0"/>
              <a:t>Proposed:</a:t>
            </a:r>
            <a:r>
              <a:rPr lang="en-US" dirty="0" smtClean="0"/>
              <a:t/>
            </a:r>
            <a:br>
              <a:rPr lang="en-US" dirty="0" smtClean="0"/>
            </a:br>
            <a:r>
              <a:rPr lang="en-US" dirty="0" smtClean="0"/>
              <a:t/>
            </a:r>
            <a:br>
              <a:rPr lang="en-US" dirty="0" smtClean="0"/>
            </a:br>
            <a:r>
              <a:rPr lang="en-US" dirty="0" smtClean="0"/>
              <a:t>4.5  VOTING. Unless otherwise required by law or by these Bylaws, issues shall be decided by a simple majority of votes cast except where one or more choices are to be made from several alternatives, in which case the alternative(s) receiving the most votes shall be considered approved. Meetings of members shall be conducted generally in accordance with reasonable and accepted rules of parliamentary procedure. The Board shall institute policies and procedures to reasonably assure the integrity of the voting process. </a:t>
            </a:r>
            <a:r>
              <a:rPr lang="en-US" b="1" dirty="0" smtClean="0"/>
              <a:t>Votes at Annual or Special Meetings may be cast only by members and not by proxy.</a:t>
            </a:r>
            <a:r>
              <a:rPr lang="en-US" dirty="0" smtClean="0"/>
              <a:t> Each member shall be entitled to one vote on each matter submitted to a vote of members. Questions presented at meetings shall be decided by a simple majority of those present and voting.</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5676900"/>
            <a:ext cx="1840230" cy="977900"/>
          </a:xfrm>
          <a:prstGeom prst="rect">
            <a:avLst/>
          </a:prstGeom>
        </p:spPr>
      </p:pic>
    </p:spTree>
    <p:extLst>
      <p:ext uri="{BB962C8B-B14F-4D97-AF65-F5344CB8AC3E}">
        <p14:creationId xmlns:p14="http://schemas.microsoft.com/office/powerpoint/2010/main" val="991212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p>
            <a:r>
              <a:rPr lang="en-US" dirty="0" smtClean="0"/>
              <a:t>Article V.</a:t>
            </a:r>
            <a:br>
              <a:rPr lang="en-US" dirty="0" smtClean="0"/>
            </a:br>
            <a:r>
              <a:rPr lang="en-US" dirty="0" smtClean="0"/>
              <a:t>Board of Directors</a:t>
            </a:r>
            <a:endParaRPr lang="en-US" dirty="0"/>
          </a:p>
        </p:txBody>
      </p:sp>
      <p:sp>
        <p:nvSpPr>
          <p:cNvPr id="8" name="Content Placeholder 2"/>
          <p:cNvSpPr>
            <a:spLocks noGrp="1"/>
          </p:cNvSpPr>
          <p:nvPr>
            <p:ph idx="1"/>
          </p:nvPr>
        </p:nvSpPr>
        <p:spPr>
          <a:xfrm>
            <a:off x="838200" y="1825625"/>
            <a:ext cx="10515600" cy="4351338"/>
          </a:xfrm>
        </p:spPr>
        <p:txBody>
          <a:bodyPr>
            <a:normAutofit fontScale="92500" lnSpcReduction="10000"/>
          </a:bodyPr>
          <a:lstStyle/>
          <a:p>
            <a:r>
              <a:rPr lang="en-US" u="sng" dirty="0" smtClean="0"/>
              <a:t>Existing:</a:t>
            </a:r>
            <a:r>
              <a:rPr lang="en-US" dirty="0" smtClean="0"/>
              <a:t/>
            </a:r>
            <a:br>
              <a:rPr lang="en-US" dirty="0" smtClean="0"/>
            </a:br>
            <a:r>
              <a:rPr lang="en-US" dirty="0" smtClean="0"/>
              <a:t>5.3  NOMINATIONS AND ELECTIONS. The nominations process and annual elections will be supervised by a committee, or committees, appointed by the Board of Directors. Directors may be nominated by the Board, by a nominating committee, or by petitions signed by at least twenty-five members and submitted to the Co-op at least sixty days before the date of the annual meeting. Directors shall be elected by members at the annual meeting. Candidates receiving the highest number of votes shall be given the longest available terms. Directors shall hold office until their successors are elected or until their offices are sooner terminated in accordance with these bylaws. The Co-op shall invite members to run for the Board by posting notices in the store(s) for at least twenty-one (21) days before the candidate deadline.</a:t>
            </a:r>
          </a:p>
          <a:p>
            <a:endParaRPr lang="en-US" dirty="0" smtClean="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5676900"/>
            <a:ext cx="1840230" cy="977900"/>
          </a:xfrm>
          <a:prstGeom prst="rect">
            <a:avLst/>
          </a:prstGeom>
        </p:spPr>
      </p:pic>
    </p:spTree>
    <p:extLst>
      <p:ext uri="{BB962C8B-B14F-4D97-AF65-F5344CB8AC3E}">
        <p14:creationId xmlns:p14="http://schemas.microsoft.com/office/powerpoint/2010/main" val="1283215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p>
            <a:r>
              <a:rPr lang="en-US" dirty="0" smtClean="0"/>
              <a:t>Article V.</a:t>
            </a:r>
            <a:br>
              <a:rPr lang="en-US" dirty="0" smtClean="0"/>
            </a:br>
            <a:r>
              <a:rPr lang="en-US" dirty="0" smtClean="0"/>
              <a:t>Board of Directors</a:t>
            </a:r>
            <a:endParaRPr lang="en-US" dirty="0"/>
          </a:p>
        </p:txBody>
      </p:sp>
      <p:sp>
        <p:nvSpPr>
          <p:cNvPr id="8" name="Content Placeholder 2"/>
          <p:cNvSpPr>
            <a:spLocks noGrp="1"/>
          </p:cNvSpPr>
          <p:nvPr>
            <p:ph idx="1"/>
          </p:nvPr>
        </p:nvSpPr>
        <p:spPr>
          <a:xfrm>
            <a:off x="838200" y="1825625"/>
            <a:ext cx="10515600" cy="4351338"/>
          </a:xfrm>
        </p:spPr>
        <p:txBody>
          <a:bodyPr>
            <a:normAutofit fontScale="92500" lnSpcReduction="20000"/>
          </a:bodyPr>
          <a:lstStyle/>
          <a:p>
            <a:r>
              <a:rPr lang="en-US" u="sng" dirty="0" smtClean="0"/>
              <a:t>Proposed:</a:t>
            </a:r>
            <a:r>
              <a:rPr lang="en-US" dirty="0" smtClean="0"/>
              <a:t/>
            </a:r>
            <a:br>
              <a:rPr lang="en-US" dirty="0" smtClean="0"/>
            </a:br>
            <a:r>
              <a:rPr lang="en-US" dirty="0" smtClean="0"/>
              <a:t>5.3  NOMINATIONS AND ELECTIONS. The nominations process and annual elections will be supervised by a committee, or committees, appointed by the Board of Directors. </a:t>
            </a:r>
            <a:r>
              <a:rPr lang="en-US" b="1" dirty="0" smtClean="0"/>
              <a:t>Directors may be nominated by the Board or by petitions signed by at least twenty-five (25) members and submitted to the Co-op at least twenty-one (21) days before the date of the Annual Meeting.</a:t>
            </a:r>
            <a:r>
              <a:rPr lang="en-US" dirty="0" smtClean="0"/>
              <a:t> Directors shall be elected by members at the annual meeting. </a:t>
            </a:r>
            <a:r>
              <a:rPr lang="en-US" b="1" dirty="0" smtClean="0"/>
              <a:t>If no quorum is present at the Annual Meeting, Directors shall be elected at the next regular meeting.</a:t>
            </a:r>
            <a:r>
              <a:rPr lang="en-US" dirty="0" smtClean="0"/>
              <a:t> Candidates receiving the highest number of votes shall be given the longest available terms. Directors shall hold office until their successors are elected or until their offices are sooner terminated in accordance with these bylaws. The Co-op shall invite members to run for the Board by posting notices in the store(s) at least </a:t>
            </a:r>
            <a:r>
              <a:rPr lang="en-US" b="1" dirty="0" smtClean="0"/>
              <a:t>forty-five (45)</a:t>
            </a:r>
            <a:r>
              <a:rPr lang="en-US" dirty="0" smtClean="0"/>
              <a:t> days before the candidate deadline.</a:t>
            </a:r>
          </a:p>
          <a:p>
            <a:endParaRPr lang="en-US" dirty="0" smtClean="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5676900"/>
            <a:ext cx="1840230" cy="977900"/>
          </a:xfrm>
          <a:prstGeom prst="rect">
            <a:avLst/>
          </a:prstGeom>
        </p:spPr>
      </p:pic>
    </p:spTree>
    <p:extLst>
      <p:ext uri="{BB962C8B-B14F-4D97-AF65-F5344CB8AC3E}">
        <p14:creationId xmlns:p14="http://schemas.microsoft.com/office/powerpoint/2010/main" val="1979873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p>
            <a:r>
              <a:rPr lang="en-US" dirty="0" smtClean="0"/>
              <a:t>Article V.</a:t>
            </a:r>
            <a:br>
              <a:rPr lang="en-US" dirty="0" smtClean="0"/>
            </a:br>
            <a:r>
              <a:rPr lang="en-US" dirty="0" smtClean="0"/>
              <a:t>Board of Directors</a:t>
            </a:r>
            <a:endParaRPr lang="en-US" dirty="0"/>
          </a:p>
        </p:txBody>
      </p:sp>
      <p:sp>
        <p:nvSpPr>
          <p:cNvPr id="8" name="Content Placeholder 2"/>
          <p:cNvSpPr>
            <a:spLocks noGrp="1"/>
          </p:cNvSpPr>
          <p:nvPr>
            <p:ph idx="1"/>
          </p:nvPr>
        </p:nvSpPr>
        <p:spPr>
          <a:xfrm>
            <a:off x="838200" y="1825625"/>
            <a:ext cx="10515600" cy="4351338"/>
          </a:xfrm>
        </p:spPr>
        <p:txBody>
          <a:bodyPr>
            <a:normAutofit fontScale="92500" lnSpcReduction="10000"/>
          </a:bodyPr>
          <a:lstStyle/>
          <a:p>
            <a:endParaRPr lang="en-US" b="1" u="sng" dirty="0" smtClean="0"/>
          </a:p>
          <a:p>
            <a:r>
              <a:rPr lang="en-US" u="sng" dirty="0" smtClean="0"/>
              <a:t>Existing:</a:t>
            </a:r>
            <a:r>
              <a:rPr lang="en-US" dirty="0" smtClean="0"/>
              <a:t/>
            </a:r>
            <a:br>
              <a:rPr lang="en-US" dirty="0" smtClean="0"/>
            </a:br>
            <a:r>
              <a:rPr lang="en-US" dirty="0" smtClean="0"/>
              <a:t>5.4  VOTING FOR DIRECTORS. Voting shall be by ballot, and conducted at the annual meeting. Election results shall be announced at the Annual Meeting.</a:t>
            </a:r>
            <a:r>
              <a:rPr lang="en-US" b="1" dirty="0" smtClean="0"/>
              <a:t/>
            </a:r>
            <a:br>
              <a:rPr lang="en-US" b="1" dirty="0" smtClean="0"/>
            </a:br>
            <a:endParaRPr lang="en-US" b="1" dirty="0" smtClean="0"/>
          </a:p>
          <a:p>
            <a:r>
              <a:rPr lang="en-US" u="sng" dirty="0" smtClean="0"/>
              <a:t>Proposed:</a:t>
            </a:r>
            <a:r>
              <a:rPr lang="en-US" dirty="0" smtClean="0"/>
              <a:t/>
            </a:r>
            <a:br>
              <a:rPr lang="en-US" dirty="0" smtClean="0"/>
            </a:br>
            <a:r>
              <a:rPr lang="en-US" dirty="0" smtClean="0"/>
              <a:t>5.4  VOTING FOR DIRECTORS. Voting shall be by ballot, and conducted at the Annual Meeting </a:t>
            </a:r>
            <a:r>
              <a:rPr lang="en-US" b="1" dirty="0" smtClean="0"/>
              <a:t>or regular meeting</a:t>
            </a:r>
            <a:r>
              <a:rPr lang="en-US" dirty="0" smtClean="0"/>
              <a:t>. </a:t>
            </a:r>
            <a:r>
              <a:rPr lang="en-US" b="1" dirty="0" smtClean="0"/>
              <a:t>Owners can also vote at the Co-Op store(s) in advance of the meeting</a:t>
            </a:r>
            <a:r>
              <a:rPr lang="en-US" dirty="0" smtClean="0"/>
              <a:t>. Election results shall be announced at the Annual Meeting </a:t>
            </a:r>
            <a:r>
              <a:rPr lang="en-US" b="1" dirty="0" smtClean="0"/>
              <a:t>or regular meeting after tallying all votes cast at the store(s) and at the meeting</a:t>
            </a:r>
            <a:r>
              <a:rPr lang="en-US" dirty="0" smtClean="0"/>
              <a: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5676900"/>
            <a:ext cx="1840230" cy="977900"/>
          </a:xfrm>
          <a:prstGeom prst="rect">
            <a:avLst/>
          </a:prstGeom>
        </p:spPr>
      </p:pic>
    </p:spTree>
    <p:extLst>
      <p:ext uri="{BB962C8B-B14F-4D97-AF65-F5344CB8AC3E}">
        <p14:creationId xmlns:p14="http://schemas.microsoft.com/office/powerpoint/2010/main" val="472333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p>
            <a:r>
              <a:rPr lang="en-US" dirty="0" smtClean="0"/>
              <a:t>Article V.</a:t>
            </a:r>
            <a:br>
              <a:rPr lang="en-US" dirty="0" smtClean="0"/>
            </a:br>
            <a:r>
              <a:rPr lang="en-US" dirty="0" smtClean="0"/>
              <a:t>Board of Directors</a:t>
            </a:r>
            <a:endParaRPr lang="en-US" dirty="0"/>
          </a:p>
        </p:txBody>
      </p:sp>
      <p:sp>
        <p:nvSpPr>
          <p:cNvPr id="8" name="Content Placeholder 2"/>
          <p:cNvSpPr>
            <a:spLocks noGrp="1"/>
          </p:cNvSpPr>
          <p:nvPr>
            <p:ph idx="1"/>
          </p:nvPr>
        </p:nvSpPr>
        <p:spPr>
          <a:xfrm>
            <a:off x="838200" y="1825625"/>
            <a:ext cx="10515600" cy="4351338"/>
          </a:xfrm>
        </p:spPr>
        <p:txBody>
          <a:bodyPr>
            <a:normAutofit/>
          </a:bodyPr>
          <a:lstStyle/>
          <a:p>
            <a:endParaRPr lang="en-US" b="1" u="sng" dirty="0" smtClean="0"/>
          </a:p>
          <a:p>
            <a:r>
              <a:rPr lang="en-US" u="sng" dirty="0" smtClean="0"/>
              <a:t>Existing:</a:t>
            </a:r>
            <a:r>
              <a:rPr lang="en-US" dirty="0" smtClean="0"/>
              <a:t/>
            </a:r>
            <a:br>
              <a:rPr lang="en-US" dirty="0" smtClean="0"/>
            </a:br>
            <a:r>
              <a:rPr lang="en-US" dirty="0" smtClean="0"/>
              <a:t>5.5  QUORUM. No election of Directors shall be valid unless ten percent (10%) or 100 members (whichever is smaller) of the membership is present and voting.</a:t>
            </a:r>
            <a:r>
              <a:rPr lang="en-US" b="1" dirty="0" smtClean="0"/>
              <a:t/>
            </a:r>
            <a:br>
              <a:rPr lang="en-US" b="1" dirty="0" smtClean="0"/>
            </a:br>
            <a:endParaRPr lang="en-US" b="1" dirty="0" smtClean="0"/>
          </a:p>
          <a:p>
            <a:r>
              <a:rPr lang="en-US" u="sng" dirty="0" smtClean="0"/>
              <a:t>Proposed:</a:t>
            </a:r>
            <a:r>
              <a:rPr lang="en-US" dirty="0" smtClean="0"/>
              <a:t/>
            </a:r>
            <a:br>
              <a:rPr lang="en-US" dirty="0" smtClean="0"/>
            </a:br>
            <a:r>
              <a:rPr lang="en-US" dirty="0" smtClean="0"/>
              <a:t>5.5  QUORUM. No election of Directors shall be valid unless ten percent (10%) or </a:t>
            </a:r>
            <a:r>
              <a:rPr lang="en-US" b="1" dirty="0" smtClean="0"/>
              <a:t>twenty-five (25)</a:t>
            </a:r>
            <a:r>
              <a:rPr lang="en-US" dirty="0" smtClean="0"/>
              <a:t> members (whichever is smaller) of the membership is present and voting.</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5676900"/>
            <a:ext cx="1840230" cy="977900"/>
          </a:xfrm>
          <a:prstGeom prst="rect">
            <a:avLst/>
          </a:prstGeom>
        </p:spPr>
      </p:pic>
    </p:spTree>
    <p:extLst>
      <p:ext uri="{BB962C8B-B14F-4D97-AF65-F5344CB8AC3E}">
        <p14:creationId xmlns:p14="http://schemas.microsoft.com/office/powerpoint/2010/main" val="1411356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5538" y="1815989"/>
            <a:ext cx="9812977" cy="2387600"/>
          </a:xfrm>
        </p:spPr>
        <p:txBody>
          <a:bodyPr>
            <a:normAutofit fontScale="90000"/>
          </a:bodyPr>
          <a:lstStyle/>
          <a:p>
            <a:r>
              <a:rPr lang="en-US" dirty="0" smtClean="0"/>
              <a:t>General Manager’s Report</a:t>
            </a:r>
            <a:br>
              <a:rPr lang="en-US" dirty="0" smtClean="0"/>
            </a:br>
            <a:r>
              <a:rPr lang="en-US" dirty="0" smtClean="0"/>
              <a:t>Chris Roland</a:t>
            </a:r>
            <a:br>
              <a:rPr lang="en-US" dirty="0" smtClean="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5676900"/>
            <a:ext cx="1840230" cy="977900"/>
          </a:xfrm>
          <a:prstGeom prst="rect">
            <a:avLst/>
          </a:prstGeom>
        </p:spPr>
      </p:pic>
    </p:spTree>
    <p:extLst>
      <p:ext uri="{BB962C8B-B14F-4D97-AF65-F5344CB8AC3E}">
        <p14:creationId xmlns:p14="http://schemas.microsoft.com/office/powerpoint/2010/main" val="1141202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Headlines from 2015</a:t>
            </a:r>
            <a:endParaRPr lang="en-US" dirty="0"/>
          </a:p>
        </p:txBody>
      </p:sp>
      <p:sp>
        <p:nvSpPr>
          <p:cNvPr id="3" name="Content Placeholder 2"/>
          <p:cNvSpPr>
            <a:spLocks noGrp="1"/>
          </p:cNvSpPr>
          <p:nvPr>
            <p:ph idx="1"/>
          </p:nvPr>
        </p:nvSpPr>
        <p:spPr/>
        <p:txBody>
          <a:bodyPr/>
          <a:lstStyle/>
          <a:p>
            <a:r>
              <a:rPr lang="en-US" dirty="0" smtClean="0"/>
              <a:t>Opened on July </a:t>
            </a:r>
            <a:r>
              <a:rPr lang="en-US" dirty="0"/>
              <a:t>31</a:t>
            </a:r>
            <a:r>
              <a:rPr lang="en-US" baseline="30000" dirty="0"/>
              <a:t>st</a:t>
            </a:r>
          </a:p>
          <a:p>
            <a:r>
              <a:rPr lang="en-US" dirty="0" smtClean="0"/>
              <a:t>Opened </a:t>
            </a:r>
            <a:r>
              <a:rPr lang="en-US" dirty="0"/>
              <a:t>doors with 1,100+ owners </a:t>
            </a:r>
          </a:p>
          <a:p>
            <a:r>
              <a:rPr lang="en-US" dirty="0" smtClean="0"/>
              <a:t>Market </a:t>
            </a:r>
            <a:r>
              <a:rPr lang="en-US" dirty="0"/>
              <a:t>study predicted our sales at </a:t>
            </a:r>
            <a:r>
              <a:rPr lang="en-US" dirty="0" smtClean="0"/>
              <a:t>$4 </a:t>
            </a:r>
            <a:r>
              <a:rPr lang="en-US" dirty="0"/>
              <a:t>million year </a:t>
            </a:r>
            <a:r>
              <a:rPr lang="en-US" dirty="0" smtClean="0"/>
              <a:t>one ($77K per week)</a:t>
            </a:r>
            <a:endParaRPr lang="en-US" dirty="0"/>
          </a:p>
          <a:p>
            <a:r>
              <a:rPr lang="en-US" dirty="0" smtClean="0"/>
              <a:t>Though </a:t>
            </a:r>
            <a:r>
              <a:rPr lang="en-US" dirty="0"/>
              <a:t>below that number, we opened to strong sales</a:t>
            </a:r>
          </a:p>
          <a:p>
            <a:r>
              <a:rPr lang="en-US" dirty="0" smtClean="0"/>
              <a:t>Pete’s Fresh Market opened </a:t>
            </a:r>
            <a:r>
              <a:rPr lang="en-US" dirty="0"/>
              <a:t>a month after us and immediate sales/traffic erosion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5676900"/>
            <a:ext cx="1840230" cy="977900"/>
          </a:xfrm>
          <a:prstGeom prst="rect">
            <a:avLst/>
          </a:prstGeom>
        </p:spPr>
      </p:pic>
    </p:spTree>
    <p:extLst>
      <p:ext uri="{BB962C8B-B14F-4D97-AF65-F5344CB8AC3E}">
        <p14:creationId xmlns:p14="http://schemas.microsoft.com/office/powerpoint/2010/main" val="2123788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Challenges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61253148"/>
              </p:ext>
            </p:extLst>
          </p:nvPr>
        </p:nvGraphicFramePr>
        <p:xfrm>
          <a:off x="838200" y="1997075"/>
          <a:ext cx="10515599" cy="2865911"/>
        </p:xfrm>
        <a:graphic>
          <a:graphicData uri="http://schemas.openxmlformats.org/drawingml/2006/table">
            <a:tbl>
              <a:tblPr firstRow="1" bandRow="1"/>
              <a:tblGrid>
                <a:gridCol w="2608457"/>
                <a:gridCol w="923999"/>
                <a:gridCol w="3475218"/>
                <a:gridCol w="3507925"/>
              </a:tblGrid>
              <a:tr h="272425">
                <a:tc>
                  <a:txBody>
                    <a:bodyPr/>
                    <a:lstStyle/>
                    <a:p>
                      <a:pPr algn="l" rtl="0" fontAlgn="ctr"/>
                      <a:r>
                        <a:rPr lang="en-US" sz="1500" b="1" i="0" u="none" strike="noStrike" dirty="0">
                          <a:solidFill>
                            <a:srgbClr val="FFFFFF"/>
                          </a:solidFill>
                          <a:effectLst/>
                          <a:latin typeface="Calibri" charset="0"/>
                        </a:rPr>
                        <a:t>Challenge</a:t>
                      </a:r>
                    </a:p>
                  </a:txBody>
                  <a:tcPr marL="10897" marR="10897" marT="1089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0AD47"/>
                    </a:solidFill>
                  </a:tcPr>
                </a:tc>
                <a:tc>
                  <a:txBody>
                    <a:bodyPr/>
                    <a:lstStyle/>
                    <a:p>
                      <a:pPr algn="ctr" rtl="0" fontAlgn="ctr"/>
                      <a:r>
                        <a:rPr lang="en-US" sz="1500" b="1" i="0" u="none" strike="noStrike">
                          <a:solidFill>
                            <a:srgbClr val="FFFFFF"/>
                          </a:solidFill>
                          <a:effectLst/>
                          <a:latin typeface="Calibri" charset="0"/>
                        </a:rPr>
                        <a:t>Expected? </a:t>
                      </a:r>
                    </a:p>
                  </a:txBody>
                  <a:tcPr marL="10897" marR="10897" marT="108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0AD47"/>
                    </a:solidFill>
                  </a:tcPr>
                </a:tc>
                <a:tc>
                  <a:txBody>
                    <a:bodyPr/>
                    <a:lstStyle/>
                    <a:p>
                      <a:pPr algn="ctr" rtl="0" fontAlgn="ctr"/>
                      <a:r>
                        <a:rPr lang="en-US" sz="1500" b="1" i="0" u="none" strike="noStrike">
                          <a:solidFill>
                            <a:srgbClr val="FFFFFF"/>
                          </a:solidFill>
                          <a:effectLst/>
                          <a:latin typeface="Calibri" charset="0"/>
                        </a:rPr>
                        <a:t>Benchmark</a:t>
                      </a:r>
                    </a:p>
                  </a:txBody>
                  <a:tcPr marL="10897" marR="10897" marT="108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0AD47"/>
                    </a:solidFill>
                  </a:tcPr>
                </a:tc>
                <a:tc>
                  <a:txBody>
                    <a:bodyPr/>
                    <a:lstStyle/>
                    <a:p>
                      <a:pPr algn="ctr" rtl="0" fontAlgn="ctr"/>
                      <a:r>
                        <a:rPr lang="en-US" sz="1500" b="1" i="0" u="none" strike="noStrike">
                          <a:solidFill>
                            <a:srgbClr val="FFFFFF"/>
                          </a:solidFill>
                          <a:effectLst/>
                          <a:latin typeface="Calibri" charset="0"/>
                        </a:rPr>
                        <a:t>Result</a:t>
                      </a:r>
                    </a:p>
                  </a:txBody>
                  <a:tcPr marL="10897" marR="10897" marT="1089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0AD47"/>
                    </a:solidFill>
                  </a:tcPr>
                </a:tc>
              </a:tr>
              <a:tr h="479468">
                <a:tc>
                  <a:txBody>
                    <a:bodyPr/>
                    <a:lstStyle/>
                    <a:p>
                      <a:pPr algn="l" rtl="0" fontAlgn="ctr"/>
                      <a:r>
                        <a:rPr lang="en-US" sz="1400" b="1" i="0" u="none" strike="noStrike">
                          <a:solidFill>
                            <a:srgbClr val="000000"/>
                          </a:solidFill>
                          <a:effectLst/>
                          <a:latin typeface="Calibri" charset="0"/>
                        </a:rPr>
                        <a:t>Construction Over Budget</a:t>
                      </a:r>
                    </a:p>
                  </a:txBody>
                  <a:tcPr marL="10897" marR="10897" marT="1089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Calibri" charset="0"/>
                        </a:rPr>
                        <a:t>Yes</a:t>
                      </a:r>
                    </a:p>
                  </a:txBody>
                  <a:tcPr marL="10897" marR="10897" marT="108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endParaRPr lang="en-US" sz="1400" b="0" i="0" u="none" strike="noStrike" dirty="0">
                        <a:solidFill>
                          <a:srgbClr val="000000"/>
                        </a:solidFill>
                        <a:effectLst/>
                        <a:latin typeface="Calibri" charset="0"/>
                      </a:endParaRPr>
                    </a:p>
                  </a:txBody>
                  <a:tcPr marL="10897" marR="10897" marT="108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en-US" sz="1400" b="0" i="0" u="none" strike="noStrike" dirty="0">
                          <a:solidFill>
                            <a:srgbClr val="000000"/>
                          </a:solidFill>
                          <a:effectLst/>
                          <a:latin typeface="Calibri" charset="0"/>
                        </a:rPr>
                        <a:t>While cost contingencies were utilized, we were still </a:t>
                      </a:r>
                      <a:r>
                        <a:rPr lang="en-US" sz="1400" b="0" i="0" u="none" strike="noStrike" dirty="0" smtClean="0">
                          <a:solidFill>
                            <a:srgbClr val="000000"/>
                          </a:solidFill>
                          <a:effectLst/>
                          <a:latin typeface="Calibri" charset="0"/>
                        </a:rPr>
                        <a:t>$65k </a:t>
                      </a:r>
                      <a:r>
                        <a:rPr lang="en-US" sz="1400" b="0" i="0" u="none" strike="noStrike" dirty="0">
                          <a:solidFill>
                            <a:srgbClr val="000000"/>
                          </a:solidFill>
                          <a:effectLst/>
                          <a:latin typeface="Calibri" charset="0"/>
                        </a:rPr>
                        <a:t>over budget (1.8%)</a:t>
                      </a:r>
                    </a:p>
                  </a:txBody>
                  <a:tcPr marL="10897" marR="10897" marT="1089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r>
              <a:tr h="468571">
                <a:tc>
                  <a:txBody>
                    <a:bodyPr/>
                    <a:lstStyle/>
                    <a:p>
                      <a:pPr algn="l" rtl="0" fontAlgn="ctr"/>
                      <a:r>
                        <a:rPr lang="en-US" sz="1400" b="1" i="0" u="none" strike="noStrike">
                          <a:solidFill>
                            <a:srgbClr val="000000"/>
                          </a:solidFill>
                          <a:effectLst/>
                          <a:latin typeface="Calibri" charset="0"/>
                        </a:rPr>
                        <a:t>Initial Profitability</a:t>
                      </a:r>
                    </a:p>
                  </a:txBody>
                  <a:tcPr marL="10897" marR="10897" marT="1089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ctr" rtl="0" fontAlgn="ctr"/>
                      <a:r>
                        <a:rPr lang="en-US" sz="1400" b="0" i="0" u="none" strike="noStrike">
                          <a:solidFill>
                            <a:srgbClr val="000000"/>
                          </a:solidFill>
                          <a:effectLst/>
                          <a:latin typeface="Calibri" charset="0"/>
                        </a:rPr>
                        <a:t>Yes</a:t>
                      </a:r>
                    </a:p>
                  </a:txBody>
                  <a:tcPr marL="10897" marR="10897" marT="108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l" rtl="0" fontAlgn="ctr"/>
                      <a:r>
                        <a:rPr lang="en-US" sz="1400" b="0" i="0" u="none" strike="noStrike">
                          <a:solidFill>
                            <a:srgbClr val="000000"/>
                          </a:solidFill>
                          <a:effectLst/>
                          <a:latin typeface="Calibri" charset="0"/>
                        </a:rPr>
                        <a:t>Average co-op takes over 2 years to get to break even</a:t>
                      </a:r>
                    </a:p>
                  </a:txBody>
                  <a:tcPr marL="10897" marR="10897" marT="108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l" rtl="0" fontAlgn="ctr"/>
                      <a:r>
                        <a:rPr lang="en-US" sz="1400" b="0" i="0" u="none" strike="noStrike">
                          <a:solidFill>
                            <a:srgbClr val="000000"/>
                          </a:solidFill>
                          <a:effectLst/>
                          <a:latin typeface="Calibri" charset="0"/>
                        </a:rPr>
                        <a:t>Staffing adjustments, sharper purchasing, more aggressive marketing</a:t>
                      </a:r>
                    </a:p>
                  </a:txBody>
                  <a:tcPr marL="10897" marR="10897" marT="1089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r>
              <a:tr h="468571">
                <a:tc>
                  <a:txBody>
                    <a:bodyPr/>
                    <a:lstStyle/>
                    <a:p>
                      <a:pPr algn="l" rtl="0" fontAlgn="ctr"/>
                      <a:r>
                        <a:rPr lang="en-US" sz="1400" b="1" i="0" u="none" strike="noStrike">
                          <a:solidFill>
                            <a:srgbClr val="000000"/>
                          </a:solidFill>
                          <a:effectLst/>
                          <a:latin typeface="Calibri" charset="0"/>
                        </a:rPr>
                        <a:t>Pete’s Market</a:t>
                      </a:r>
                    </a:p>
                  </a:txBody>
                  <a:tcPr marL="10897" marR="10897" marT="1089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Calibri" charset="0"/>
                        </a:rPr>
                        <a:t>Yes</a:t>
                      </a:r>
                    </a:p>
                  </a:txBody>
                  <a:tcPr marL="10897" marR="10897" marT="108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en-US" sz="1400" b="0" i="0" u="none" strike="noStrike">
                          <a:solidFill>
                            <a:srgbClr val="000000"/>
                          </a:solidFill>
                          <a:effectLst/>
                          <a:latin typeface="Calibri" charset="0"/>
                        </a:rPr>
                        <a:t>Added competition means less traffic</a:t>
                      </a:r>
                    </a:p>
                  </a:txBody>
                  <a:tcPr marL="10897" marR="10897" marT="108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en-US" sz="1400" b="0" i="0" u="none" strike="noStrike" dirty="0">
                          <a:solidFill>
                            <a:srgbClr val="000000"/>
                          </a:solidFill>
                          <a:effectLst/>
                          <a:latin typeface="Calibri" charset="0"/>
                        </a:rPr>
                        <a:t>Sales initially dipped (Pete’s opened 2 months after us)</a:t>
                      </a:r>
                    </a:p>
                  </a:txBody>
                  <a:tcPr marL="10897" marR="10897" marT="1089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r>
              <a:tr h="239734">
                <a:tc>
                  <a:txBody>
                    <a:bodyPr/>
                    <a:lstStyle/>
                    <a:p>
                      <a:pPr algn="l" rtl="0" fontAlgn="ctr"/>
                      <a:r>
                        <a:rPr lang="en-US" sz="1400" b="1" i="0" u="none" strike="noStrike">
                          <a:solidFill>
                            <a:srgbClr val="000000"/>
                          </a:solidFill>
                          <a:effectLst/>
                          <a:latin typeface="Calibri" charset="0"/>
                        </a:rPr>
                        <a:t>Pricing Push Back</a:t>
                      </a:r>
                    </a:p>
                  </a:txBody>
                  <a:tcPr marL="10897" marR="10897" marT="1089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ctr" rtl="0" fontAlgn="ctr"/>
                      <a:r>
                        <a:rPr lang="en-US" sz="1400" b="0" i="0" u="none" strike="noStrike">
                          <a:solidFill>
                            <a:srgbClr val="000000"/>
                          </a:solidFill>
                          <a:effectLst/>
                          <a:latin typeface="Calibri" charset="0"/>
                        </a:rPr>
                        <a:t>No</a:t>
                      </a:r>
                    </a:p>
                  </a:txBody>
                  <a:tcPr marL="10897" marR="10897" marT="108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l" rtl="0" fontAlgn="ctr"/>
                      <a:r>
                        <a:rPr lang="en-US" sz="1400" b="0" i="0" u="none" strike="noStrike">
                          <a:solidFill>
                            <a:srgbClr val="000000"/>
                          </a:solidFill>
                          <a:effectLst/>
                          <a:latin typeface="Calibri" charset="0"/>
                        </a:rPr>
                        <a:t>Area grocery store competition</a:t>
                      </a:r>
                    </a:p>
                  </a:txBody>
                  <a:tcPr marL="10897" marR="10897" marT="108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l" rtl="0" fontAlgn="ctr"/>
                      <a:r>
                        <a:rPr lang="en-US" sz="1400" b="0" i="0" u="none" strike="noStrike">
                          <a:solidFill>
                            <a:srgbClr val="000000"/>
                          </a:solidFill>
                          <a:effectLst/>
                          <a:latin typeface="Calibri" charset="0"/>
                        </a:rPr>
                        <a:t>Healthy Staples program. More Owner Sales.</a:t>
                      </a:r>
                    </a:p>
                  </a:txBody>
                  <a:tcPr marL="10897" marR="10897" marT="1089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r>
              <a:tr h="468571">
                <a:tc>
                  <a:txBody>
                    <a:bodyPr/>
                    <a:lstStyle/>
                    <a:p>
                      <a:pPr algn="l" rtl="0" fontAlgn="ctr"/>
                      <a:r>
                        <a:rPr lang="en-US" sz="1400" b="1" i="0" u="none" strike="noStrike">
                          <a:solidFill>
                            <a:srgbClr val="000000"/>
                          </a:solidFill>
                          <a:effectLst/>
                          <a:latin typeface="Calibri" charset="0"/>
                        </a:rPr>
                        <a:t>Product Mix and Mechandising</a:t>
                      </a:r>
                    </a:p>
                  </a:txBody>
                  <a:tcPr marL="10897" marR="10897" marT="1089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Calibri" charset="0"/>
                        </a:rPr>
                        <a:t>No</a:t>
                      </a:r>
                    </a:p>
                  </a:txBody>
                  <a:tcPr marL="10897" marR="10897" marT="108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en-US" sz="1400" b="0" i="0" u="none" strike="noStrike">
                          <a:solidFill>
                            <a:srgbClr val="000000"/>
                          </a:solidFill>
                          <a:effectLst/>
                          <a:latin typeface="Calibri" charset="0"/>
                        </a:rPr>
                        <a:t>Product mix from other grocers and co-ops</a:t>
                      </a:r>
                    </a:p>
                  </a:txBody>
                  <a:tcPr marL="10897" marR="10897" marT="108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en-US" sz="1400" b="0" i="0" u="none" strike="noStrike" dirty="0">
                          <a:solidFill>
                            <a:srgbClr val="000000"/>
                          </a:solidFill>
                          <a:effectLst/>
                          <a:latin typeface="Calibri" charset="0"/>
                        </a:rPr>
                        <a:t>CDS consultant advised on merchandising, product mix</a:t>
                      </a:r>
                      <a:r>
                        <a:rPr lang="en-US" sz="1400" b="0" i="0" u="none" strike="noStrike" dirty="0" smtClean="0">
                          <a:solidFill>
                            <a:srgbClr val="000000"/>
                          </a:solidFill>
                          <a:effectLst/>
                          <a:latin typeface="Calibri" charset="0"/>
                        </a:rPr>
                        <a:t>.  Added</a:t>
                      </a:r>
                      <a:r>
                        <a:rPr lang="en-US" sz="1400" b="0" i="0" u="none" strike="noStrike" baseline="0" dirty="0" smtClean="0">
                          <a:solidFill>
                            <a:srgbClr val="000000"/>
                          </a:solidFill>
                          <a:effectLst/>
                          <a:latin typeface="Calibri" charset="0"/>
                        </a:rPr>
                        <a:t> fresh meat cooler.</a:t>
                      </a:r>
                      <a:endParaRPr lang="en-US" sz="1400" b="0" i="0" u="none" strike="noStrike" dirty="0">
                        <a:solidFill>
                          <a:srgbClr val="000000"/>
                        </a:solidFill>
                        <a:effectLst/>
                        <a:latin typeface="Calibri" charset="0"/>
                      </a:endParaRPr>
                    </a:p>
                  </a:txBody>
                  <a:tcPr marL="10897" marR="10897" marT="1089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r>
              <a:tr h="468571">
                <a:tc>
                  <a:txBody>
                    <a:bodyPr/>
                    <a:lstStyle/>
                    <a:p>
                      <a:pPr algn="l" rtl="0" fontAlgn="ctr"/>
                      <a:r>
                        <a:rPr lang="en-US" sz="1400" b="1" i="0" u="none" strike="noStrike">
                          <a:solidFill>
                            <a:srgbClr val="000000"/>
                          </a:solidFill>
                          <a:effectLst/>
                          <a:latin typeface="Calibri" charset="0"/>
                        </a:rPr>
                        <a:t>Stagnant Member Owner Growth</a:t>
                      </a:r>
                    </a:p>
                  </a:txBody>
                  <a:tcPr marL="10897" marR="10897" marT="1089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E9"/>
                    </a:solidFill>
                  </a:tcPr>
                </a:tc>
                <a:tc>
                  <a:txBody>
                    <a:bodyPr/>
                    <a:lstStyle/>
                    <a:p>
                      <a:pPr algn="ctr" rtl="0" fontAlgn="ctr"/>
                      <a:r>
                        <a:rPr lang="en-US" sz="1400" b="0" i="0" u="none" strike="noStrike">
                          <a:solidFill>
                            <a:srgbClr val="000000"/>
                          </a:solidFill>
                          <a:effectLst/>
                          <a:latin typeface="Calibri" charset="0"/>
                        </a:rPr>
                        <a:t>No</a:t>
                      </a:r>
                    </a:p>
                  </a:txBody>
                  <a:tcPr marL="10897" marR="10897" marT="108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E9"/>
                    </a:solidFill>
                  </a:tcPr>
                </a:tc>
                <a:tc>
                  <a:txBody>
                    <a:bodyPr/>
                    <a:lstStyle/>
                    <a:p>
                      <a:pPr algn="l" rtl="0" fontAlgn="ctr"/>
                      <a:r>
                        <a:rPr lang="en-US" sz="1400" b="0" i="0" u="none" strike="noStrike">
                          <a:solidFill>
                            <a:srgbClr val="000000"/>
                          </a:solidFill>
                          <a:effectLst/>
                          <a:latin typeface="Calibri" charset="0"/>
                        </a:rPr>
                        <a:t>Most co-ops see a spike in member-owners post opening</a:t>
                      </a:r>
                    </a:p>
                  </a:txBody>
                  <a:tcPr marL="10897" marR="10897" marT="108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E9"/>
                    </a:solidFill>
                  </a:tcPr>
                </a:tc>
                <a:tc>
                  <a:txBody>
                    <a:bodyPr/>
                    <a:lstStyle/>
                    <a:p>
                      <a:pPr algn="l" rtl="0" fontAlgn="ctr"/>
                      <a:r>
                        <a:rPr lang="en-US" sz="1400" b="0" i="0" u="none" strike="noStrike" dirty="0">
                          <a:solidFill>
                            <a:srgbClr val="000000"/>
                          </a:solidFill>
                          <a:effectLst/>
                          <a:latin typeface="Calibri" charset="0"/>
                        </a:rPr>
                        <a:t>Member-owner drive was kick started in 2016</a:t>
                      </a:r>
                    </a:p>
                  </a:txBody>
                  <a:tcPr marL="10897" marR="10897" marT="1089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E9"/>
                    </a:solidFill>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5676900"/>
            <a:ext cx="1840230" cy="977900"/>
          </a:xfrm>
          <a:prstGeom prst="rect">
            <a:avLst/>
          </a:prstGeom>
        </p:spPr>
      </p:pic>
    </p:spTree>
    <p:extLst>
      <p:ext uri="{BB962C8B-B14F-4D97-AF65-F5344CB8AC3E}">
        <p14:creationId xmlns:p14="http://schemas.microsoft.com/office/powerpoint/2010/main" val="1856679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Took Action</a:t>
            </a:r>
            <a:endParaRPr lang="en-US" dirty="0"/>
          </a:p>
        </p:txBody>
      </p:sp>
      <p:sp>
        <p:nvSpPr>
          <p:cNvPr id="3" name="Content Placeholder 2"/>
          <p:cNvSpPr>
            <a:spLocks noGrp="1"/>
          </p:cNvSpPr>
          <p:nvPr>
            <p:ph idx="1"/>
          </p:nvPr>
        </p:nvSpPr>
        <p:spPr>
          <a:xfrm>
            <a:off x="838200" y="1825624"/>
            <a:ext cx="3014472" cy="4611751"/>
          </a:xfrm>
        </p:spPr>
        <p:txBody>
          <a:bodyPr>
            <a:normAutofit/>
          </a:bodyPr>
          <a:lstStyle/>
          <a:p>
            <a:pPr marL="0" indent="0">
              <a:buNone/>
            </a:pPr>
            <a:r>
              <a:rPr lang="en-US" b="1" dirty="0" smtClean="0"/>
              <a:t>Run the Business Better</a:t>
            </a:r>
          </a:p>
          <a:p>
            <a:r>
              <a:rPr lang="en-US" dirty="0" smtClean="0"/>
              <a:t>Adjusted labor</a:t>
            </a:r>
          </a:p>
          <a:p>
            <a:r>
              <a:rPr lang="en-US" dirty="0" smtClean="0"/>
              <a:t>Sharper Purchasing</a:t>
            </a:r>
          </a:p>
          <a:p>
            <a:r>
              <a:rPr lang="en-US" dirty="0" smtClean="0"/>
              <a:t>Owner Drive</a:t>
            </a:r>
          </a:p>
          <a:p>
            <a:pPr marL="0" indent="0">
              <a:buNone/>
            </a:pPr>
            <a:endParaRPr lang="en-US" dirty="0" smtClean="0"/>
          </a:p>
        </p:txBody>
      </p:sp>
      <p:sp>
        <p:nvSpPr>
          <p:cNvPr id="4" name="Content Placeholder 2"/>
          <p:cNvSpPr txBox="1">
            <a:spLocks/>
          </p:cNvSpPr>
          <p:nvPr/>
        </p:nvSpPr>
        <p:spPr>
          <a:xfrm>
            <a:off x="4588764" y="1825623"/>
            <a:ext cx="3014472" cy="46117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b="1" dirty="0" smtClean="0"/>
              <a:t>Create a Better Experience</a:t>
            </a:r>
          </a:p>
          <a:p>
            <a:r>
              <a:rPr lang="en-US" dirty="0" smtClean="0"/>
              <a:t>Customer Survey</a:t>
            </a:r>
          </a:p>
          <a:p>
            <a:r>
              <a:rPr lang="en-US" dirty="0" smtClean="0"/>
              <a:t>Deli, Café</a:t>
            </a:r>
          </a:p>
          <a:p>
            <a:r>
              <a:rPr lang="en-US" dirty="0" smtClean="0"/>
              <a:t>Owner Sales</a:t>
            </a:r>
          </a:p>
          <a:p>
            <a:r>
              <a:rPr lang="en-US" dirty="0" smtClean="0"/>
              <a:t>Healthy Staples</a:t>
            </a:r>
          </a:p>
          <a:p>
            <a:r>
              <a:rPr lang="en-US" dirty="0" smtClean="0"/>
              <a:t>Fresh Meat</a:t>
            </a:r>
          </a:p>
          <a:p>
            <a:endParaRPr lang="en-US" dirty="0" smtClean="0"/>
          </a:p>
          <a:p>
            <a:endParaRPr lang="en-US" dirty="0"/>
          </a:p>
        </p:txBody>
      </p:sp>
      <p:sp>
        <p:nvSpPr>
          <p:cNvPr id="5" name="Content Placeholder 2"/>
          <p:cNvSpPr txBox="1">
            <a:spLocks/>
          </p:cNvSpPr>
          <p:nvPr/>
        </p:nvSpPr>
        <p:spPr>
          <a:xfrm>
            <a:off x="8228076" y="1825623"/>
            <a:ext cx="3014472" cy="46117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b="1" dirty="0" smtClean="0"/>
              <a:t>Connect with The Community</a:t>
            </a:r>
          </a:p>
          <a:p>
            <a:r>
              <a:rPr lang="en-US" dirty="0" smtClean="0"/>
              <a:t>Consistent Emails and social media</a:t>
            </a:r>
          </a:p>
          <a:p>
            <a:r>
              <a:rPr lang="en-US" dirty="0" smtClean="0"/>
              <a:t>Community Events</a:t>
            </a:r>
          </a:p>
          <a:p>
            <a:r>
              <a:rPr lang="en-US" dirty="0" smtClean="0"/>
              <a:t>Beet Bucks</a:t>
            </a:r>
          </a:p>
          <a:p>
            <a:endParaRPr lang="en-US" dirty="0" smtClean="0"/>
          </a:p>
        </p:txBody>
      </p:sp>
      <p:sp>
        <p:nvSpPr>
          <p:cNvPr id="6" name="Content Placeholder 2"/>
          <p:cNvSpPr txBox="1">
            <a:spLocks/>
          </p:cNvSpPr>
          <p:nvPr/>
        </p:nvSpPr>
        <p:spPr>
          <a:xfrm>
            <a:off x="4916805" y="5998462"/>
            <a:ext cx="3014472" cy="877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b="1" smtClean="0"/>
              <a:t>And…</a:t>
            </a:r>
            <a:endParaRPr lang="en-US" dirty="0" smtClean="0"/>
          </a:p>
          <a:p>
            <a:endParaRPr lang="en-US"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5676900"/>
            <a:ext cx="1840230" cy="977900"/>
          </a:xfrm>
          <a:prstGeom prst="rect">
            <a:avLst/>
          </a:prstGeom>
        </p:spPr>
      </p:pic>
    </p:spTree>
    <p:extLst>
      <p:ext uri="{BB962C8B-B14F-4D97-AF65-F5344CB8AC3E}">
        <p14:creationId xmlns:p14="http://schemas.microsoft.com/office/powerpoint/2010/main" val="626343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Welcome and Call To Order</a:t>
            </a:r>
            <a:endParaRPr lang="en-US" baseline="30000" dirty="0"/>
          </a:p>
          <a:p>
            <a:r>
              <a:rPr lang="en-US" dirty="0"/>
              <a:t>A Word From Our </a:t>
            </a:r>
            <a:r>
              <a:rPr lang="en-US" dirty="0" smtClean="0"/>
              <a:t>Founder</a:t>
            </a:r>
          </a:p>
          <a:p>
            <a:r>
              <a:rPr lang="en-US" dirty="0" smtClean="0"/>
              <a:t>Board Elections</a:t>
            </a:r>
          </a:p>
          <a:p>
            <a:r>
              <a:rPr lang="en-US" dirty="0" smtClean="0"/>
              <a:t>Bylaw Changes</a:t>
            </a:r>
            <a:endParaRPr lang="en-US" dirty="0"/>
          </a:p>
          <a:p>
            <a:r>
              <a:rPr lang="en-US" dirty="0" smtClean="0"/>
              <a:t>General Manager’s </a:t>
            </a:r>
            <a:r>
              <a:rPr lang="en-US" dirty="0"/>
              <a:t>R</a:t>
            </a:r>
            <a:r>
              <a:rPr lang="en-US" dirty="0" smtClean="0"/>
              <a:t>eport</a:t>
            </a:r>
            <a:endParaRPr lang="en-US" dirty="0"/>
          </a:p>
          <a:p>
            <a:r>
              <a:rPr lang="en-US" dirty="0" smtClean="0"/>
              <a:t>Board President’s Report – </a:t>
            </a:r>
            <a:r>
              <a:rPr lang="en-US" i="1" dirty="0" smtClean="0"/>
              <a:t>Ensuring a Sustainable Future</a:t>
            </a:r>
          </a:p>
          <a:p>
            <a:r>
              <a:rPr lang="en-US" dirty="0" smtClean="0"/>
              <a:t>Adjourn Meeting, Commence Party</a:t>
            </a:r>
            <a:endParaRPr lang="en-US" dirty="0"/>
          </a:p>
        </p:txBody>
      </p:sp>
    </p:spTree>
    <p:extLst>
      <p:ext uri="{BB962C8B-B14F-4D97-AF65-F5344CB8AC3E}">
        <p14:creationId xmlns:p14="http://schemas.microsoft.com/office/powerpoint/2010/main" val="892610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5538" y="1815989"/>
            <a:ext cx="9812977" cy="2387600"/>
          </a:xfrm>
        </p:spPr>
        <p:txBody>
          <a:bodyPr>
            <a:normAutofit/>
          </a:bodyPr>
          <a:lstStyle/>
          <a:p>
            <a:r>
              <a:rPr lang="en-US" dirty="0" smtClean="0"/>
              <a:t>It’s Working!</a:t>
            </a:r>
            <a:br>
              <a:rPr lang="en-US" dirty="0" smtClean="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5676900"/>
            <a:ext cx="1840230" cy="977900"/>
          </a:xfrm>
          <a:prstGeom prst="rect">
            <a:avLst/>
          </a:prstGeom>
        </p:spPr>
      </p:pic>
    </p:spTree>
    <p:extLst>
      <p:ext uri="{BB962C8B-B14F-4D97-AF65-F5344CB8AC3E}">
        <p14:creationId xmlns:p14="http://schemas.microsoft.com/office/powerpoint/2010/main" val="567112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7272" y="779669"/>
            <a:ext cx="9812977" cy="940489"/>
          </a:xfrm>
        </p:spPr>
        <p:txBody>
          <a:bodyPr>
            <a:normAutofit fontScale="90000"/>
          </a:bodyPr>
          <a:lstStyle/>
          <a:p>
            <a:r>
              <a:rPr lang="en-US" dirty="0" smtClean="0"/>
              <a:t/>
            </a:r>
            <a:br>
              <a:rPr lang="en-US" dirty="0" smtClean="0"/>
            </a:br>
            <a:r>
              <a:rPr lang="en-US" dirty="0" smtClean="0"/>
              <a:t>Keeping The Momentum Going</a:t>
            </a:r>
            <a:br>
              <a:rPr lang="en-US" dirty="0" smtClean="0"/>
            </a:br>
            <a:r>
              <a:rPr lang="en-US" sz="3600" dirty="0" smtClean="0"/>
              <a:t>Key Initiatives for 2016</a:t>
            </a:r>
            <a:endParaRPr lang="en-US" sz="3600" dirty="0"/>
          </a:p>
        </p:txBody>
      </p:sp>
      <p:sp>
        <p:nvSpPr>
          <p:cNvPr id="3" name="Subtitle 2"/>
          <p:cNvSpPr>
            <a:spLocks noGrp="1"/>
          </p:cNvSpPr>
          <p:nvPr>
            <p:ph type="subTitle" idx="1"/>
          </p:nvPr>
        </p:nvSpPr>
        <p:spPr>
          <a:xfrm>
            <a:off x="1441760" y="2103301"/>
            <a:ext cx="8616640" cy="4205045"/>
          </a:xfrm>
        </p:spPr>
        <p:txBody>
          <a:bodyPr>
            <a:normAutofit/>
          </a:bodyPr>
          <a:lstStyle/>
          <a:p>
            <a:pPr marL="342900" indent="-342900" algn="l">
              <a:buFont typeface="Arial" charset="0"/>
              <a:buChar char="•"/>
            </a:pPr>
            <a:r>
              <a:rPr lang="en-US" dirty="0" smtClean="0"/>
              <a:t>Grow sales! Owners!  Services!</a:t>
            </a:r>
          </a:p>
          <a:p>
            <a:pPr marL="342900" indent="-342900" algn="l">
              <a:buFont typeface="Arial" charset="0"/>
              <a:buChar char="•"/>
            </a:pPr>
            <a:r>
              <a:rPr lang="en-US" dirty="0" smtClean="0"/>
              <a:t>Get our outside sign up</a:t>
            </a:r>
          </a:p>
          <a:p>
            <a:pPr marL="342900" indent="-342900" algn="l">
              <a:buFont typeface="Arial" charset="0"/>
              <a:buChar char="•"/>
            </a:pPr>
            <a:r>
              <a:rPr lang="en-US" dirty="0" smtClean="0"/>
              <a:t>Cherishing our great staff and fueling their training/growth</a:t>
            </a:r>
          </a:p>
          <a:p>
            <a:pPr marL="342900" indent="-342900" algn="l">
              <a:buFont typeface="Arial" charset="0"/>
              <a:buChar char="•"/>
            </a:pPr>
            <a:r>
              <a:rPr lang="en-US" dirty="0" smtClean="0"/>
              <a:t>Buying more of our products locally/regionally and reporting on it</a:t>
            </a:r>
          </a:p>
          <a:p>
            <a:pPr marL="342900" indent="-342900" algn="l">
              <a:buFont typeface="Arial" charset="0"/>
              <a:buChar char="•"/>
            </a:pPr>
            <a:r>
              <a:rPr lang="en-US" dirty="0" smtClean="0"/>
              <a:t>Supporting more great non-profits via Beet Bucks and donations</a:t>
            </a:r>
          </a:p>
          <a:p>
            <a:pPr marL="342900" indent="-342900" algn="l">
              <a:buFont typeface="Arial" charset="0"/>
              <a:buChar char="•"/>
            </a:pPr>
            <a:r>
              <a:rPr lang="en-US" dirty="0" smtClean="0"/>
              <a:t>What </a:t>
            </a:r>
            <a:r>
              <a:rPr lang="en-US" dirty="0"/>
              <a:t>would you like to see us focus on?  It’s your </a:t>
            </a:r>
            <a:r>
              <a:rPr lang="en-US" dirty="0" smtClean="0"/>
              <a:t>store!</a:t>
            </a:r>
          </a:p>
          <a:p>
            <a:pPr algn="l"/>
            <a:endParaRPr lang="en-US" dirty="0" smtClean="0"/>
          </a:p>
          <a:p>
            <a:pPr algn="l"/>
            <a:r>
              <a:rPr lang="en-US"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5676900"/>
            <a:ext cx="1840230" cy="977900"/>
          </a:xfrm>
          <a:prstGeom prst="rect">
            <a:avLst/>
          </a:prstGeom>
        </p:spPr>
      </p:pic>
    </p:spTree>
    <p:extLst>
      <p:ext uri="{BB962C8B-B14F-4D97-AF65-F5344CB8AC3E}">
        <p14:creationId xmlns:p14="http://schemas.microsoft.com/office/powerpoint/2010/main" val="461485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7272" y="779669"/>
            <a:ext cx="9812977" cy="940489"/>
          </a:xfrm>
        </p:spPr>
        <p:txBody>
          <a:bodyPr>
            <a:normAutofit fontScale="90000"/>
          </a:bodyPr>
          <a:lstStyle/>
          <a:p>
            <a:r>
              <a:rPr lang="en-US" dirty="0" smtClean="0"/>
              <a:t/>
            </a:r>
            <a:br>
              <a:rPr lang="en-US" dirty="0" smtClean="0"/>
            </a:br>
            <a:r>
              <a:rPr lang="en-US" dirty="0" smtClean="0"/>
              <a:t>The National Cooperative </a:t>
            </a:r>
            <a:br>
              <a:rPr lang="en-US" dirty="0" smtClean="0"/>
            </a:br>
            <a:r>
              <a:rPr lang="en-US" dirty="0" smtClean="0"/>
              <a:t>Grocers Association</a:t>
            </a:r>
            <a:endParaRPr lang="en-US" dirty="0"/>
          </a:p>
        </p:txBody>
      </p:sp>
      <p:sp>
        <p:nvSpPr>
          <p:cNvPr id="3" name="Subtitle 2"/>
          <p:cNvSpPr>
            <a:spLocks noGrp="1"/>
          </p:cNvSpPr>
          <p:nvPr>
            <p:ph type="subTitle" idx="1"/>
          </p:nvPr>
        </p:nvSpPr>
        <p:spPr>
          <a:xfrm>
            <a:off x="1441760" y="2103301"/>
            <a:ext cx="8616640" cy="4551499"/>
          </a:xfrm>
        </p:spPr>
        <p:txBody>
          <a:bodyPr>
            <a:normAutofit fontScale="70000" lnSpcReduction="20000"/>
          </a:bodyPr>
          <a:lstStyle/>
          <a:p>
            <a:pPr algn="l"/>
            <a:r>
              <a:rPr lang="en-US" sz="2600" dirty="0" smtClean="0">
                <a:cs typeface="Arial" panose="020B0604020202020204" pitchFamily="34" charset="0"/>
              </a:rPr>
              <a:t>NCGA is a Co-op </a:t>
            </a:r>
            <a:r>
              <a:rPr lang="en-US" sz="2600" dirty="0">
                <a:cs typeface="Arial" panose="020B0604020202020204" pitchFamily="34" charset="0"/>
              </a:rPr>
              <a:t>owned by 150 </a:t>
            </a:r>
            <a:r>
              <a:rPr lang="en-US" sz="2600" dirty="0" smtClean="0">
                <a:cs typeface="Arial" panose="020B0604020202020204" pitchFamily="34" charset="0"/>
              </a:rPr>
              <a:t>co-ops -- operating </a:t>
            </a:r>
            <a:r>
              <a:rPr lang="en-US" sz="2600" dirty="0">
                <a:cs typeface="Arial" panose="020B0604020202020204" pitchFamily="34" charset="0"/>
              </a:rPr>
              <a:t>over 200 stores</a:t>
            </a:r>
          </a:p>
          <a:p>
            <a:pPr algn="l"/>
            <a:endParaRPr lang="en-US" sz="2600" dirty="0">
              <a:cs typeface="Arial" panose="020B0604020202020204" pitchFamily="34" charset="0"/>
            </a:endParaRPr>
          </a:p>
          <a:p>
            <a:pPr algn="l"/>
            <a:r>
              <a:rPr lang="en-US" sz="2600" dirty="0" smtClean="0">
                <a:cs typeface="Arial" panose="020B0604020202020204" pitchFamily="34" charset="0"/>
              </a:rPr>
              <a:t>Members </a:t>
            </a:r>
            <a:r>
              <a:rPr lang="en-US" sz="2600" dirty="0">
                <a:cs typeface="Arial" panose="020B0604020202020204" pitchFamily="34" charset="0"/>
              </a:rPr>
              <a:t>are successful in a competitive market and have access to:</a:t>
            </a:r>
          </a:p>
          <a:p>
            <a:pPr marL="457200" indent="-457200" algn="l">
              <a:buFont typeface="Arial" charset="0"/>
              <a:buChar char="•"/>
            </a:pPr>
            <a:r>
              <a:rPr lang="en-US" sz="2600" dirty="0">
                <a:cs typeface="Arial" panose="020B0604020202020204" pitchFamily="34" charset="0"/>
              </a:rPr>
              <a:t>C</a:t>
            </a:r>
            <a:r>
              <a:rPr lang="en-US" sz="2600" dirty="0" smtClean="0">
                <a:cs typeface="Arial" panose="020B0604020202020204" pitchFamily="34" charset="0"/>
              </a:rPr>
              <a:t>ompetitive </a:t>
            </a:r>
            <a:r>
              <a:rPr lang="en-US" sz="2600" dirty="0">
                <a:cs typeface="Arial" panose="020B0604020202020204" pitchFamily="34" charset="0"/>
              </a:rPr>
              <a:t>pricing—on food and </a:t>
            </a:r>
            <a:r>
              <a:rPr lang="en-US" sz="2600" dirty="0" smtClean="0">
                <a:cs typeface="Arial" panose="020B0604020202020204" pitchFamily="34" charset="0"/>
              </a:rPr>
              <a:t>more</a:t>
            </a:r>
          </a:p>
          <a:p>
            <a:pPr marL="457200" indent="-457200" algn="l">
              <a:buFont typeface="Arial" charset="0"/>
              <a:buChar char="•"/>
            </a:pPr>
            <a:r>
              <a:rPr lang="en-US" sz="2600" dirty="0">
                <a:cs typeface="Arial" panose="020B0604020202020204" pitchFamily="34" charset="0"/>
              </a:rPr>
              <a:t>P</a:t>
            </a:r>
            <a:r>
              <a:rPr lang="en-US" sz="2600" dirty="0" smtClean="0">
                <a:cs typeface="Arial" panose="020B0604020202020204" pitchFamily="34" charset="0"/>
              </a:rPr>
              <a:t>rofessional </a:t>
            </a:r>
            <a:r>
              <a:rPr lang="en-US" sz="2600" dirty="0">
                <a:cs typeface="Arial" panose="020B0604020202020204" pitchFamily="34" charset="0"/>
              </a:rPr>
              <a:t>development and </a:t>
            </a:r>
            <a:r>
              <a:rPr lang="en-US" sz="2600" dirty="0" smtClean="0">
                <a:cs typeface="Arial" panose="020B0604020202020204" pitchFamily="34" charset="0"/>
              </a:rPr>
              <a:t>training</a:t>
            </a:r>
          </a:p>
          <a:p>
            <a:pPr marL="457200" indent="-457200" algn="l">
              <a:buFont typeface="Arial" charset="0"/>
              <a:buChar char="•"/>
            </a:pPr>
            <a:r>
              <a:rPr lang="en-US" sz="2600" dirty="0">
                <a:cs typeface="Arial" panose="020B0604020202020204" pitchFamily="34" charset="0"/>
              </a:rPr>
              <a:t>P</a:t>
            </a:r>
            <a:r>
              <a:rPr lang="en-US" sz="2600" dirty="0" smtClean="0">
                <a:cs typeface="Arial" panose="020B0604020202020204" pitchFamily="34" charset="0"/>
              </a:rPr>
              <a:t>roduct </a:t>
            </a:r>
            <a:r>
              <a:rPr lang="en-US" sz="2600" dirty="0">
                <a:cs typeface="Arial" panose="020B0604020202020204" pitchFamily="34" charset="0"/>
              </a:rPr>
              <a:t>selection &amp; sourcing tailored to common </a:t>
            </a:r>
            <a:r>
              <a:rPr lang="en-US" sz="2600" dirty="0" smtClean="0">
                <a:cs typeface="Arial" panose="020B0604020202020204" pitchFamily="34" charset="0"/>
              </a:rPr>
              <a:t>needs</a:t>
            </a:r>
          </a:p>
          <a:p>
            <a:pPr marL="457200" indent="-457200" algn="l">
              <a:buFont typeface="Arial" charset="0"/>
              <a:buChar char="•"/>
            </a:pPr>
            <a:r>
              <a:rPr lang="en-US" sz="2600" dirty="0" smtClean="0">
                <a:cs typeface="Arial" panose="020B0604020202020204" pitchFamily="34" charset="0"/>
              </a:rPr>
              <a:t>Operational </a:t>
            </a:r>
            <a:r>
              <a:rPr lang="en-US" sz="2600" dirty="0">
                <a:cs typeface="Arial" panose="020B0604020202020204" pitchFamily="34" charset="0"/>
              </a:rPr>
              <a:t>and merchandising best </a:t>
            </a:r>
            <a:r>
              <a:rPr lang="en-US" sz="2600" dirty="0" smtClean="0">
                <a:cs typeface="Arial" panose="020B0604020202020204" pitchFamily="34" charset="0"/>
              </a:rPr>
              <a:t>practices</a:t>
            </a:r>
          </a:p>
          <a:p>
            <a:pPr marL="457200" indent="-457200" algn="l">
              <a:buFont typeface="Arial" charset="0"/>
              <a:buChar char="•"/>
            </a:pPr>
            <a:r>
              <a:rPr lang="en-US" sz="2600" dirty="0">
                <a:cs typeface="Arial" panose="020B0604020202020204" pitchFamily="34" charset="0"/>
              </a:rPr>
              <a:t>B</a:t>
            </a:r>
            <a:r>
              <a:rPr lang="en-US" sz="2600" dirty="0" smtClean="0">
                <a:cs typeface="Arial" panose="020B0604020202020204" pitchFamily="34" charset="0"/>
              </a:rPr>
              <a:t>randing </a:t>
            </a:r>
            <a:r>
              <a:rPr lang="en-US" sz="2600" dirty="0">
                <a:cs typeface="Arial" panose="020B0604020202020204" pitchFamily="34" charset="0"/>
              </a:rPr>
              <a:t>and marketing support with the “stronger together” brand</a:t>
            </a:r>
          </a:p>
          <a:p>
            <a:pPr algn="l"/>
            <a:endParaRPr lang="en-US" sz="2600" dirty="0">
              <a:cs typeface="Arial" panose="020B0604020202020204" pitchFamily="34" charset="0"/>
            </a:endParaRPr>
          </a:p>
          <a:p>
            <a:pPr algn="l"/>
            <a:r>
              <a:rPr lang="en-US" sz="2600" dirty="0" smtClean="0">
                <a:cs typeface="Arial" panose="020B0604020202020204" pitchFamily="34" charset="0"/>
              </a:rPr>
              <a:t>NCGA is also:</a:t>
            </a:r>
          </a:p>
          <a:p>
            <a:pPr marL="457200" indent="-457200" algn="l">
              <a:buFont typeface="Arial" charset="0"/>
              <a:buChar char="•"/>
            </a:pPr>
            <a:r>
              <a:rPr lang="en-US" sz="2600" dirty="0" smtClean="0">
                <a:cs typeface="Arial" panose="020B0604020202020204" pitchFamily="34" charset="0"/>
              </a:rPr>
              <a:t>A </a:t>
            </a:r>
            <a:r>
              <a:rPr lang="en-US" sz="2600" dirty="0">
                <a:cs typeface="Arial" panose="020B0604020202020204" pitchFamily="34" charset="0"/>
              </a:rPr>
              <a:t>powerful advocacy voice for food co-op issues (Just Label It</a:t>
            </a:r>
            <a:r>
              <a:rPr lang="en-US" sz="2600" dirty="0" smtClean="0">
                <a:cs typeface="Arial" panose="020B0604020202020204" pitchFamily="34" charset="0"/>
              </a:rPr>
              <a:t>!)</a:t>
            </a:r>
          </a:p>
          <a:p>
            <a:pPr marL="457200" indent="-457200" algn="l">
              <a:buFont typeface="Arial" charset="0"/>
              <a:buChar char="•"/>
            </a:pPr>
            <a:r>
              <a:rPr lang="en-US" sz="2600" dirty="0" smtClean="0">
                <a:cs typeface="Arial" panose="020B0604020202020204" pitchFamily="34" charset="0"/>
              </a:rPr>
              <a:t>A </a:t>
            </a:r>
            <a:r>
              <a:rPr lang="en-US" sz="2600" dirty="0">
                <a:cs typeface="Arial" panose="020B0604020202020204" pitchFamily="34" charset="0"/>
              </a:rPr>
              <a:t>development mechanism for new and expanding co-ops</a:t>
            </a:r>
          </a:p>
          <a:p>
            <a:pPr algn="l"/>
            <a:endParaRPr lang="en-US" dirty="0" smtClean="0"/>
          </a:p>
          <a:p>
            <a:pPr algn="l"/>
            <a:r>
              <a:rPr lang="en-US"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5676900"/>
            <a:ext cx="1840230" cy="977900"/>
          </a:xfrm>
          <a:prstGeom prst="rect">
            <a:avLst/>
          </a:prstGeom>
        </p:spPr>
      </p:pic>
      <p:pic>
        <p:nvPicPr>
          <p:cNvPr id="6" name="Picture 5"/>
          <p:cNvPicPr>
            <a:picLocks noChangeAspect="1"/>
          </p:cNvPicPr>
          <p:nvPr/>
        </p:nvPicPr>
        <p:blipFill>
          <a:blip r:embed="rId3"/>
          <a:stretch>
            <a:fillRect/>
          </a:stretch>
        </p:blipFill>
        <p:spPr>
          <a:xfrm>
            <a:off x="8763339" y="1720158"/>
            <a:ext cx="2215176" cy="1715179"/>
          </a:xfrm>
          <a:prstGeom prst="rect">
            <a:avLst/>
          </a:prstGeom>
        </p:spPr>
      </p:pic>
    </p:spTree>
    <p:extLst>
      <p:ext uri="{BB962C8B-B14F-4D97-AF65-F5344CB8AC3E}">
        <p14:creationId xmlns:p14="http://schemas.microsoft.com/office/powerpoint/2010/main" val="597141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5538" y="1815989"/>
            <a:ext cx="9812977" cy="2387600"/>
          </a:xfrm>
        </p:spPr>
        <p:txBody>
          <a:bodyPr>
            <a:normAutofit/>
          </a:bodyPr>
          <a:lstStyle/>
          <a:p>
            <a:r>
              <a:rPr lang="en-US" dirty="0" smtClean="0"/>
              <a:t>Thank You!</a:t>
            </a:r>
            <a:br>
              <a:rPr lang="en-US" dirty="0" smtClean="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5676900"/>
            <a:ext cx="1840230" cy="977900"/>
          </a:xfrm>
          <a:prstGeom prst="rect">
            <a:avLst/>
          </a:prstGeom>
        </p:spPr>
      </p:pic>
    </p:spTree>
    <p:extLst>
      <p:ext uri="{BB962C8B-B14F-4D97-AF65-F5344CB8AC3E}">
        <p14:creationId xmlns:p14="http://schemas.microsoft.com/office/powerpoint/2010/main" val="15709979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7272" y="779669"/>
            <a:ext cx="9812977" cy="2387600"/>
          </a:xfrm>
        </p:spPr>
        <p:txBody>
          <a:bodyPr/>
          <a:lstStyle/>
          <a:p>
            <a:r>
              <a:rPr lang="en-US" dirty="0" smtClean="0"/>
              <a:t>Ensuring a Sustainable Future</a:t>
            </a:r>
            <a:endParaRPr lang="en-US" dirty="0"/>
          </a:p>
        </p:txBody>
      </p:sp>
      <p:sp>
        <p:nvSpPr>
          <p:cNvPr id="3" name="Subtitle 2"/>
          <p:cNvSpPr>
            <a:spLocks noGrp="1"/>
          </p:cNvSpPr>
          <p:nvPr>
            <p:ph type="subTitle" idx="1"/>
          </p:nvPr>
        </p:nvSpPr>
        <p:spPr>
          <a:xfrm>
            <a:off x="1441760" y="3167269"/>
            <a:ext cx="9144000" cy="2848470"/>
          </a:xfrm>
        </p:spPr>
        <p:txBody>
          <a:bodyPr>
            <a:normAutofit/>
          </a:bodyPr>
          <a:lstStyle/>
          <a:p>
            <a:r>
              <a:rPr lang="en-US" b="1" dirty="0"/>
              <a:t>Sugar Beet Financial </a:t>
            </a:r>
            <a:r>
              <a:rPr lang="en-US" b="1" dirty="0" smtClean="0"/>
              <a:t>Update by Peter Nolan</a:t>
            </a:r>
          </a:p>
          <a:p>
            <a:endParaRPr lang="en-US" dirty="0"/>
          </a:p>
          <a:p>
            <a:r>
              <a:rPr lang="en-US" dirty="0">
                <a:solidFill>
                  <a:schemeClr val="accent6"/>
                </a:solidFill>
              </a:rPr>
              <a:t>How</a:t>
            </a:r>
            <a:r>
              <a:rPr lang="en-US" dirty="0"/>
              <a:t> </a:t>
            </a:r>
            <a:r>
              <a:rPr lang="en-US" dirty="0" smtClean="0"/>
              <a:t>We Financed The </a:t>
            </a:r>
            <a:r>
              <a:rPr lang="en-US" dirty="0"/>
              <a:t>Sugar Beet</a:t>
            </a:r>
          </a:p>
          <a:p>
            <a:r>
              <a:rPr lang="en-US" dirty="0">
                <a:solidFill>
                  <a:schemeClr val="accent6"/>
                </a:solidFill>
              </a:rPr>
              <a:t>Where</a:t>
            </a:r>
            <a:r>
              <a:rPr lang="en-US" dirty="0"/>
              <a:t> </a:t>
            </a:r>
            <a:r>
              <a:rPr lang="en-US" dirty="0" smtClean="0"/>
              <a:t>We Stand Today</a:t>
            </a:r>
            <a:endParaRPr lang="en-US" dirty="0"/>
          </a:p>
          <a:p>
            <a:r>
              <a:rPr lang="en-US" dirty="0">
                <a:solidFill>
                  <a:schemeClr val="accent6"/>
                </a:solidFill>
              </a:rPr>
              <a:t>What</a:t>
            </a:r>
            <a:r>
              <a:rPr lang="en-US" dirty="0"/>
              <a:t> W</a:t>
            </a:r>
            <a:r>
              <a:rPr lang="en-US" dirty="0" smtClean="0"/>
              <a:t>e Need To Do Now</a:t>
            </a:r>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5676900"/>
            <a:ext cx="1840230" cy="977900"/>
          </a:xfrm>
          <a:prstGeom prst="rect">
            <a:avLst/>
          </a:prstGeom>
        </p:spPr>
      </p:pic>
    </p:spTree>
    <p:extLst>
      <p:ext uri="{BB962C8B-B14F-4D97-AF65-F5344CB8AC3E}">
        <p14:creationId xmlns:p14="http://schemas.microsoft.com/office/powerpoint/2010/main" val="9892680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a:t>
            </a:r>
            <a:r>
              <a:rPr lang="en-US" dirty="0"/>
              <a:t>F</a:t>
            </a:r>
            <a:r>
              <a:rPr lang="en-US" dirty="0" smtClean="0"/>
              <a:t>inanced the Sugar Beet</a:t>
            </a:r>
            <a:endParaRPr lang="en-US" dirty="0"/>
          </a:p>
        </p:txBody>
      </p:sp>
      <p:sp>
        <p:nvSpPr>
          <p:cNvPr id="3" name="Content Placeholder 2"/>
          <p:cNvSpPr>
            <a:spLocks noGrp="1"/>
          </p:cNvSpPr>
          <p:nvPr>
            <p:ph idx="1"/>
          </p:nvPr>
        </p:nvSpPr>
        <p:spPr>
          <a:xfrm>
            <a:off x="5816928" y="2542700"/>
            <a:ext cx="6868886" cy="1744292"/>
          </a:xfrm>
        </p:spPr>
        <p:txBody>
          <a:bodyPr>
            <a:normAutofit/>
          </a:bodyPr>
          <a:lstStyle/>
          <a:p>
            <a:pPr marL="0" indent="0">
              <a:buNone/>
            </a:pPr>
            <a:endParaRPr lang="en-US" dirty="0" smtClean="0"/>
          </a:p>
          <a:p>
            <a:pPr marL="0" indent="0">
              <a:buNone/>
            </a:pPr>
            <a:r>
              <a:rPr lang="en-US" dirty="0" smtClean="0"/>
              <a:t>$1.83 Million Raised (debt + equity)</a:t>
            </a:r>
          </a:p>
          <a:p>
            <a:pPr marL="0" indent="0">
              <a:buNone/>
            </a:pPr>
            <a:r>
              <a:rPr lang="en-US" dirty="0" smtClean="0"/>
              <a:t>$250,000 Line of Credit</a:t>
            </a:r>
          </a:p>
          <a:p>
            <a:pPr marL="0"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5676900"/>
            <a:ext cx="1840230" cy="977900"/>
          </a:xfrm>
          <a:prstGeom prst="rect">
            <a:avLst/>
          </a:prstGeom>
        </p:spPr>
      </p:pic>
      <p:graphicFrame>
        <p:nvGraphicFramePr>
          <p:cNvPr id="5" name="Chart 4"/>
          <p:cNvGraphicFramePr>
            <a:graphicFrameLocks/>
          </p:cNvGraphicFramePr>
          <p:nvPr>
            <p:extLst>
              <p:ext uri="{D42A27DB-BD31-4B8C-83A1-F6EECF244321}">
                <p14:modId xmlns:p14="http://schemas.microsoft.com/office/powerpoint/2010/main" val="558323855"/>
              </p:ext>
            </p:extLst>
          </p:nvPr>
        </p:nvGraphicFramePr>
        <p:xfrm>
          <a:off x="838200" y="208115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Right Brace 5"/>
          <p:cNvSpPr/>
          <p:nvPr/>
        </p:nvSpPr>
        <p:spPr>
          <a:xfrm>
            <a:off x="5322619" y="2334924"/>
            <a:ext cx="439387" cy="248942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47271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Get from Here to There</a:t>
            </a:r>
            <a:br>
              <a:rPr lang="en-US" dirty="0" smtClean="0"/>
            </a:br>
            <a:r>
              <a:rPr lang="en-US" sz="2400" dirty="0" smtClean="0"/>
              <a:t>Bringing More Capital Into The Co-op </a:t>
            </a:r>
            <a:endParaRPr lang="en-US" sz="2400" dirty="0"/>
          </a:p>
        </p:txBody>
      </p:sp>
      <p:sp>
        <p:nvSpPr>
          <p:cNvPr id="3" name="Content Placeholder 2"/>
          <p:cNvSpPr>
            <a:spLocks noGrp="1"/>
          </p:cNvSpPr>
          <p:nvPr>
            <p:ph idx="1"/>
          </p:nvPr>
        </p:nvSpPr>
        <p:spPr/>
        <p:txBody>
          <a:bodyPr/>
          <a:lstStyle/>
          <a:p>
            <a:pPr marL="0" indent="0">
              <a:lnSpc>
                <a:spcPct val="100000"/>
              </a:lnSpc>
              <a:spcBef>
                <a:spcPts val="0"/>
              </a:spcBef>
              <a:buNone/>
              <a:defRPr/>
            </a:pPr>
            <a:r>
              <a:rPr lang="en-US" dirty="0" smtClean="0"/>
              <a:t>Three Paths, </a:t>
            </a:r>
            <a:r>
              <a:rPr lang="en-US" dirty="0"/>
              <a:t>they are all </a:t>
            </a:r>
            <a:r>
              <a:rPr lang="en-US" dirty="0" smtClean="0"/>
              <a:t>related. We will pursue all of them</a:t>
            </a:r>
            <a:r>
              <a:rPr lang="en-US" dirty="0"/>
              <a:t>. </a:t>
            </a:r>
            <a:endParaRPr lang="en-US" b="1" dirty="0" smtClean="0"/>
          </a:p>
          <a:p>
            <a:pPr>
              <a:lnSpc>
                <a:spcPct val="100000"/>
              </a:lnSpc>
              <a:spcBef>
                <a:spcPts val="0"/>
              </a:spcBef>
            </a:pPr>
            <a:endParaRPr lang="en-US" b="1" dirty="0" smtClean="0"/>
          </a:p>
          <a:p>
            <a:pPr>
              <a:lnSpc>
                <a:spcPct val="100000"/>
              </a:lnSpc>
              <a:spcBef>
                <a:spcPts val="0"/>
              </a:spcBef>
            </a:pPr>
            <a:r>
              <a:rPr lang="en-US" b="1" dirty="0" smtClean="0"/>
              <a:t>Profits</a:t>
            </a:r>
            <a:r>
              <a:rPr lang="en-US" dirty="0" smtClean="0"/>
              <a:t> from store operations</a:t>
            </a:r>
          </a:p>
          <a:p>
            <a:pPr lvl="1">
              <a:lnSpc>
                <a:spcPct val="100000"/>
              </a:lnSpc>
              <a:spcBef>
                <a:spcPts val="0"/>
              </a:spcBef>
            </a:pPr>
            <a:r>
              <a:rPr lang="en-US" dirty="0" smtClean="0"/>
              <a:t>Goal:  Break Even in 2016</a:t>
            </a:r>
          </a:p>
          <a:p>
            <a:pPr>
              <a:lnSpc>
                <a:spcPct val="100000"/>
              </a:lnSpc>
              <a:spcBef>
                <a:spcPts val="0"/>
              </a:spcBef>
            </a:pPr>
            <a:endParaRPr lang="en-US" dirty="0" smtClean="0"/>
          </a:p>
          <a:p>
            <a:pPr>
              <a:lnSpc>
                <a:spcPct val="100000"/>
              </a:lnSpc>
              <a:spcBef>
                <a:spcPts val="0"/>
              </a:spcBef>
            </a:pPr>
            <a:r>
              <a:rPr lang="en-US" dirty="0" smtClean="0"/>
              <a:t>Equity from </a:t>
            </a:r>
            <a:r>
              <a:rPr lang="en-US" b="1" dirty="0"/>
              <a:t>N</a:t>
            </a:r>
            <a:r>
              <a:rPr lang="en-US" b="1" dirty="0" smtClean="0"/>
              <a:t>ew Owners</a:t>
            </a:r>
          </a:p>
          <a:p>
            <a:pPr marL="685800" lvl="2">
              <a:lnSpc>
                <a:spcPct val="100000"/>
              </a:lnSpc>
              <a:spcBef>
                <a:spcPts val="0"/>
              </a:spcBef>
            </a:pPr>
            <a:r>
              <a:rPr lang="en-US" dirty="0"/>
              <a:t>Goal:  </a:t>
            </a:r>
            <a:r>
              <a:rPr lang="en-US" dirty="0" smtClean="0"/>
              <a:t>$40,000 in 2016.  We have $14,200 to date</a:t>
            </a:r>
            <a:endParaRPr lang="en-US" dirty="0"/>
          </a:p>
          <a:p>
            <a:pPr>
              <a:lnSpc>
                <a:spcPct val="100000"/>
              </a:lnSpc>
              <a:spcBef>
                <a:spcPts val="0"/>
              </a:spcBef>
            </a:pPr>
            <a:endParaRPr lang="en-US" dirty="0" smtClean="0"/>
          </a:p>
          <a:p>
            <a:pPr>
              <a:lnSpc>
                <a:spcPct val="100000"/>
              </a:lnSpc>
              <a:spcBef>
                <a:spcPts val="0"/>
              </a:spcBef>
            </a:pPr>
            <a:r>
              <a:rPr lang="en-US" dirty="0" smtClean="0"/>
              <a:t>New</a:t>
            </a:r>
            <a:r>
              <a:rPr lang="en-US" b="1" dirty="0" smtClean="0"/>
              <a:t> Owner Loans</a:t>
            </a:r>
          </a:p>
          <a:p>
            <a:pPr marL="685800" lvl="3">
              <a:lnSpc>
                <a:spcPct val="100000"/>
              </a:lnSpc>
              <a:spcBef>
                <a:spcPts val="0"/>
              </a:spcBef>
            </a:pPr>
            <a:r>
              <a:rPr lang="en-US" dirty="0"/>
              <a:t>Goal:  </a:t>
            </a:r>
            <a:r>
              <a:rPr lang="en-US" dirty="0" smtClean="0"/>
              <a:t>$75,000 </a:t>
            </a:r>
            <a:r>
              <a:rPr lang="en-US" dirty="0"/>
              <a:t>in 2016.  </a:t>
            </a:r>
            <a:r>
              <a:rPr lang="en-US" dirty="0" smtClean="0"/>
              <a:t>Capital Campaign starts today!</a:t>
            </a:r>
            <a:endParaRPr lang="en-US" dirty="0"/>
          </a:p>
          <a:p>
            <a:pPr lvl="1">
              <a:lnSpc>
                <a:spcPct val="100000"/>
              </a:lnSpc>
              <a:spcBef>
                <a:spcPts val="0"/>
              </a:spcBef>
            </a:pP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5676900"/>
            <a:ext cx="1840230" cy="977900"/>
          </a:xfrm>
          <a:prstGeom prst="rect">
            <a:avLst/>
          </a:prstGeom>
        </p:spPr>
      </p:pic>
    </p:spTree>
    <p:extLst>
      <p:ext uri="{BB962C8B-B14F-4D97-AF65-F5344CB8AC3E}">
        <p14:creationId xmlns:p14="http://schemas.microsoft.com/office/powerpoint/2010/main" val="10559397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Campaign</a:t>
            </a:r>
            <a:endParaRPr lang="en-US" dirty="0"/>
          </a:p>
        </p:txBody>
      </p:sp>
      <p:sp>
        <p:nvSpPr>
          <p:cNvPr id="3" name="Content Placeholder 2"/>
          <p:cNvSpPr>
            <a:spLocks noGrp="1"/>
          </p:cNvSpPr>
          <p:nvPr>
            <p:ph idx="1"/>
          </p:nvPr>
        </p:nvSpPr>
        <p:spPr>
          <a:xfrm>
            <a:off x="838200" y="1693814"/>
            <a:ext cx="10515600" cy="644443"/>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New Capital allows us to </a:t>
            </a:r>
            <a:r>
              <a:rPr lang="en-US" b="1" dirty="0" smtClean="0"/>
              <a:t>Grow the Co-op.  </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sp>
        <p:nvSpPr>
          <p:cNvPr id="5" name="Rounded Rectangle 4"/>
          <p:cNvSpPr/>
          <p:nvPr/>
        </p:nvSpPr>
        <p:spPr>
          <a:xfrm>
            <a:off x="318655" y="2420587"/>
            <a:ext cx="3705101" cy="428699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168239" y="2422566"/>
            <a:ext cx="3705101" cy="428699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994072" y="2420587"/>
            <a:ext cx="3705101" cy="428699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srcRect l="34776" t="11401" r="34891" b="64280"/>
          <a:stretch/>
        </p:blipFill>
        <p:spPr>
          <a:xfrm>
            <a:off x="562234" y="3040218"/>
            <a:ext cx="3205724" cy="1715179"/>
          </a:xfrm>
          <a:prstGeom prst="roundRect">
            <a:avLst>
              <a:gd name="adj" fmla="val 8594"/>
            </a:avLst>
          </a:prstGeom>
          <a:solidFill>
            <a:srgbClr val="FFFFFF">
              <a:shade val="85000"/>
            </a:srgbClr>
          </a:solidFill>
          <a:ln>
            <a:noFill/>
          </a:ln>
          <a:effectLst>
            <a:reflection blurRad="12700" endPos="0" dist="5000" dir="5400000" sy="-100000" algn="bl" rotWithShape="0"/>
          </a:effectLst>
        </p:spPr>
      </p:pic>
      <p:pic>
        <p:nvPicPr>
          <p:cNvPr id="10" name="Picture 9"/>
          <p:cNvPicPr>
            <a:picLocks noChangeAspect="1"/>
          </p:cNvPicPr>
          <p:nvPr/>
        </p:nvPicPr>
        <p:blipFill>
          <a:blip r:embed="rId3"/>
          <a:stretch>
            <a:fillRect/>
          </a:stretch>
        </p:blipFill>
        <p:spPr>
          <a:xfrm>
            <a:off x="4961322" y="3040218"/>
            <a:ext cx="2215176" cy="1715179"/>
          </a:xfrm>
          <a:prstGeom prst="rect">
            <a:avLst/>
          </a:prstGeom>
        </p:spPr>
      </p:pic>
      <p:pic>
        <p:nvPicPr>
          <p:cNvPr id="11" name="Picture 10"/>
          <p:cNvPicPr>
            <a:picLocks noChangeAspect="1"/>
          </p:cNvPicPr>
          <p:nvPr/>
        </p:nvPicPr>
        <p:blipFill>
          <a:blip r:embed="rId4"/>
          <a:stretch>
            <a:fillRect/>
          </a:stretch>
        </p:blipFill>
        <p:spPr>
          <a:xfrm>
            <a:off x="8243760" y="3040218"/>
            <a:ext cx="3205724" cy="1805069"/>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12" name="Rectangle 11"/>
          <p:cNvSpPr/>
          <p:nvPr/>
        </p:nvSpPr>
        <p:spPr>
          <a:xfrm>
            <a:off x="1292942" y="2557473"/>
            <a:ext cx="2475016" cy="400110"/>
          </a:xfrm>
          <a:prstGeom prst="rect">
            <a:avLst/>
          </a:prstGeom>
        </p:spPr>
        <p:txBody>
          <a:bodyPr wrap="square">
            <a:spAutoFit/>
          </a:bodyPr>
          <a:lstStyle/>
          <a:p>
            <a:r>
              <a:rPr lang="en-US" sz="2000" dirty="0" smtClean="0">
                <a:solidFill>
                  <a:schemeClr val="tx1">
                    <a:lumMod val="65000"/>
                    <a:lumOff val="35000"/>
                  </a:schemeClr>
                </a:solidFill>
              </a:rPr>
              <a:t>Exterior Signage</a:t>
            </a:r>
            <a:endParaRPr lang="en-US" sz="2000" dirty="0">
              <a:solidFill>
                <a:schemeClr val="tx1">
                  <a:lumMod val="65000"/>
                  <a:lumOff val="35000"/>
                </a:schemeClr>
              </a:solidFill>
            </a:endParaRPr>
          </a:p>
        </p:txBody>
      </p:sp>
      <p:sp>
        <p:nvSpPr>
          <p:cNvPr id="13" name="Rectangle 12"/>
          <p:cNvSpPr/>
          <p:nvPr/>
        </p:nvSpPr>
        <p:spPr>
          <a:xfrm>
            <a:off x="5126693" y="2557473"/>
            <a:ext cx="2475016" cy="400110"/>
          </a:xfrm>
          <a:prstGeom prst="rect">
            <a:avLst/>
          </a:prstGeom>
        </p:spPr>
        <p:txBody>
          <a:bodyPr wrap="square">
            <a:spAutoFit/>
          </a:bodyPr>
          <a:lstStyle/>
          <a:p>
            <a:r>
              <a:rPr lang="en-US" sz="2000" dirty="0" smtClean="0">
                <a:solidFill>
                  <a:schemeClr val="tx1">
                    <a:lumMod val="65000"/>
                    <a:lumOff val="35000"/>
                  </a:schemeClr>
                </a:solidFill>
              </a:rPr>
              <a:t>NCG Membership</a:t>
            </a:r>
            <a:endParaRPr lang="en-US" sz="2000" dirty="0">
              <a:solidFill>
                <a:schemeClr val="tx1">
                  <a:lumMod val="65000"/>
                  <a:lumOff val="35000"/>
                </a:schemeClr>
              </a:solidFill>
            </a:endParaRPr>
          </a:p>
        </p:txBody>
      </p:sp>
      <p:sp>
        <p:nvSpPr>
          <p:cNvPr id="14" name="Rectangle 13"/>
          <p:cNvSpPr/>
          <p:nvPr/>
        </p:nvSpPr>
        <p:spPr>
          <a:xfrm>
            <a:off x="8737658" y="2517119"/>
            <a:ext cx="3222138" cy="400110"/>
          </a:xfrm>
          <a:prstGeom prst="rect">
            <a:avLst/>
          </a:prstGeom>
        </p:spPr>
        <p:txBody>
          <a:bodyPr wrap="square">
            <a:spAutoFit/>
          </a:bodyPr>
          <a:lstStyle/>
          <a:p>
            <a:r>
              <a:rPr lang="en-US" sz="2000" smtClean="0">
                <a:solidFill>
                  <a:schemeClr val="tx1">
                    <a:lumMod val="65000"/>
                    <a:lumOff val="35000"/>
                  </a:schemeClr>
                </a:solidFill>
              </a:rPr>
              <a:t>Store </a:t>
            </a:r>
            <a:r>
              <a:rPr lang="en-US" sz="2000" dirty="0" smtClean="0">
                <a:solidFill>
                  <a:schemeClr val="tx1">
                    <a:lumMod val="65000"/>
                    <a:lumOff val="35000"/>
                  </a:schemeClr>
                </a:solidFill>
              </a:rPr>
              <a:t>Improvements</a:t>
            </a:r>
            <a:endParaRPr lang="en-US" sz="2000" dirty="0">
              <a:solidFill>
                <a:schemeClr val="tx1">
                  <a:lumMod val="65000"/>
                  <a:lumOff val="35000"/>
                </a:schemeClr>
              </a:solidFill>
            </a:endParaRPr>
          </a:p>
        </p:txBody>
      </p:sp>
      <p:sp>
        <p:nvSpPr>
          <p:cNvPr id="15" name="Rectangle 14"/>
          <p:cNvSpPr/>
          <p:nvPr/>
        </p:nvSpPr>
        <p:spPr>
          <a:xfrm>
            <a:off x="471564" y="4883057"/>
            <a:ext cx="3411667" cy="1323439"/>
          </a:xfrm>
          <a:prstGeom prst="rect">
            <a:avLst/>
          </a:prstGeom>
        </p:spPr>
        <p:txBody>
          <a:bodyPr wrap="square">
            <a:spAutoFit/>
          </a:bodyPr>
          <a:lstStyle/>
          <a:p>
            <a:r>
              <a:rPr lang="en-US" sz="2000" b="1" dirty="0" smtClean="0">
                <a:solidFill>
                  <a:schemeClr val="tx1">
                    <a:lumMod val="65000"/>
                    <a:lumOff val="35000"/>
                  </a:schemeClr>
                </a:solidFill>
              </a:rPr>
              <a:t>Cost: </a:t>
            </a:r>
            <a:r>
              <a:rPr lang="en-US" sz="2000" dirty="0" smtClean="0">
                <a:solidFill>
                  <a:schemeClr val="tx1">
                    <a:lumMod val="65000"/>
                    <a:lumOff val="35000"/>
                  </a:schemeClr>
                </a:solidFill>
              </a:rPr>
              <a:t>$15,000 </a:t>
            </a:r>
          </a:p>
          <a:p>
            <a:r>
              <a:rPr lang="en-US" sz="2000" b="1" dirty="0" smtClean="0">
                <a:solidFill>
                  <a:schemeClr val="tx1">
                    <a:lumMod val="65000"/>
                    <a:lumOff val="35000"/>
                  </a:schemeClr>
                </a:solidFill>
              </a:rPr>
              <a:t>Benefits:  </a:t>
            </a:r>
            <a:r>
              <a:rPr lang="en-US" sz="2000" dirty="0" smtClean="0">
                <a:solidFill>
                  <a:schemeClr val="tx1">
                    <a:lumMod val="65000"/>
                    <a:lumOff val="35000"/>
                  </a:schemeClr>
                </a:solidFill>
              </a:rPr>
              <a:t>Additional awareness, new customers, more sales</a:t>
            </a:r>
            <a:endParaRPr lang="en-US" sz="2000" dirty="0">
              <a:solidFill>
                <a:schemeClr val="tx1">
                  <a:lumMod val="65000"/>
                  <a:lumOff val="35000"/>
                </a:schemeClr>
              </a:solidFill>
            </a:endParaRPr>
          </a:p>
        </p:txBody>
      </p:sp>
      <p:sp>
        <p:nvSpPr>
          <p:cNvPr id="16" name="Rectangle 15"/>
          <p:cNvSpPr/>
          <p:nvPr/>
        </p:nvSpPr>
        <p:spPr>
          <a:xfrm>
            <a:off x="4297398" y="4883056"/>
            <a:ext cx="3411667" cy="1631216"/>
          </a:xfrm>
          <a:prstGeom prst="rect">
            <a:avLst/>
          </a:prstGeom>
        </p:spPr>
        <p:txBody>
          <a:bodyPr wrap="square">
            <a:spAutoFit/>
          </a:bodyPr>
          <a:lstStyle/>
          <a:p>
            <a:r>
              <a:rPr lang="en-US" sz="2000" b="1" dirty="0" smtClean="0">
                <a:solidFill>
                  <a:schemeClr val="tx1">
                    <a:lumMod val="65000"/>
                    <a:lumOff val="35000"/>
                  </a:schemeClr>
                </a:solidFill>
              </a:rPr>
              <a:t>Cost: </a:t>
            </a:r>
            <a:r>
              <a:rPr lang="en-US" sz="2000" dirty="0" smtClean="0">
                <a:solidFill>
                  <a:schemeClr val="tx1">
                    <a:lumMod val="65000"/>
                    <a:lumOff val="35000"/>
                  </a:schemeClr>
                </a:solidFill>
              </a:rPr>
              <a:t>$50,000</a:t>
            </a:r>
          </a:p>
          <a:p>
            <a:r>
              <a:rPr lang="en-US" sz="2000" b="1" dirty="0" smtClean="0">
                <a:solidFill>
                  <a:schemeClr val="tx1">
                    <a:lumMod val="65000"/>
                    <a:lumOff val="35000"/>
                  </a:schemeClr>
                </a:solidFill>
              </a:rPr>
              <a:t>Benefits:  </a:t>
            </a:r>
            <a:r>
              <a:rPr lang="en-US" sz="2000" dirty="0" smtClean="0">
                <a:solidFill>
                  <a:schemeClr val="tx1">
                    <a:lumMod val="65000"/>
                    <a:lumOff val="35000"/>
                  </a:schemeClr>
                </a:solidFill>
              </a:rPr>
              <a:t>4% savings on general grocery product purchases (more income and more savings to owners)</a:t>
            </a:r>
            <a:endParaRPr lang="en-US" sz="2000" dirty="0">
              <a:solidFill>
                <a:schemeClr val="tx1">
                  <a:lumMod val="65000"/>
                  <a:lumOff val="35000"/>
                </a:schemeClr>
              </a:solidFill>
            </a:endParaRPr>
          </a:p>
        </p:txBody>
      </p:sp>
      <p:sp>
        <p:nvSpPr>
          <p:cNvPr id="17" name="Rectangle 16"/>
          <p:cNvSpPr/>
          <p:nvPr/>
        </p:nvSpPr>
        <p:spPr>
          <a:xfrm>
            <a:off x="8140788" y="4927922"/>
            <a:ext cx="3411667" cy="1631216"/>
          </a:xfrm>
          <a:prstGeom prst="rect">
            <a:avLst/>
          </a:prstGeom>
        </p:spPr>
        <p:txBody>
          <a:bodyPr wrap="square">
            <a:spAutoFit/>
          </a:bodyPr>
          <a:lstStyle/>
          <a:p>
            <a:r>
              <a:rPr lang="en-US" sz="2000" b="1" dirty="0" smtClean="0">
                <a:solidFill>
                  <a:schemeClr val="tx1">
                    <a:lumMod val="65000"/>
                    <a:lumOff val="35000"/>
                  </a:schemeClr>
                </a:solidFill>
              </a:rPr>
              <a:t>Cost: </a:t>
            </a:r>
            <a:r>
              <a:rPr lang="en-US" sz="2000" dirty="0" smtClean="0">
                <a:solidFill>
                  <a:schemeClr val="tx1">
                    <a:lumMod val="65000"/>
                    <a:lumOff val="35000"/>
                  </a:schemeClr>
                </a:solidFill>
              </a:rPr>
              <a:t>$10,000</a:t>
            </a:r>
          </a:p>
          <a:p>
            <a:r>
              <a:rPr lang="en-US" sz="2000" b="1" dirty="0" smtClean="0">
                <a:solidFill>
                  <a:schemeClr val="tx1">
                    <a:lumMod val="65000"/>
                    <a:lumOff val="35000"/>
                  </a:schemeClr>
                </a:solidFill>
              </a:rPr>
              <a:t>Benefits:  </a:t>
            </a:r>
            <a:r>
              <a:rPr lang="en-US" sz="2000" dirty="0" smtClean="0">
                <a:solidFill>
                  <a:schemeClr val="tx1">
                    <a:lumMod val="65000"/>
                    <a:lumOff val="35000"/>
                  </a:schemeClr>
                </a:solidFill>
              </a:rPr>
              <a:t>Misc. store improvements to improve look, feel, operations and product offerings</a:t>
            </a:r>
            <a:endParaRPr lang="en-US" sz="2000" dirty="0">
              <a:solidFill>
                <a:schemeClr val="tx1">
                  <a:lumMod val="65000"/>
                  <a:lumOff val="35000"/>
                </a:schemeClr>
              </a:solidFill>
            </a:endParaRPr>
          </a:p>
        </p:txBody>
      </p:sp>
    </p:spTree>
    <p:extLst>
      <p:ext uri="{BB962C8B-B14F-4D97-AF65-F5344CB8AC3E}">
        <p14:creationId xmlns:p14="http://schemas.microsoft.com/office/powerpoint/2010/main" val="1767090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Campaign – Owner Loan FAQ</a:t>
            </a:r>
            <a:endParaRPr lang="en-US" dirty="0"/>
          </a:p>
        </p:txBody>
      </p:sp>
      <p:sp>
        <p:nvSpPr>
          <p:cNvPr id="3" name="Content Placeholder 2"/>
          <p:cNvSpPr>
            <a:spLocks noGrp="1"/>
          </p:cNvSpPr>
          <p:nvPr>
            <p:ph idx="1"/>
          </p:nvPr>
        </p:nvSpPr>
        <p:spPr>
          <a:xfrm>
            <a:off x="838200" y="1830396"/>
            <a:ext cx="10515600" cy="4582596"/>
          </a:xfrm>
        </p:spPr>
        <p:txBody>
          <a:bodyPr>
            <a:normAutofit fontScale="5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3800" dirty="0"/>
          </a:p>
          <a:p>
            <a:pPr marL="0" marR="0" lvl="0" indent="0" defTabSz="914400" eaLnBrk="1" fontAlgn="auto" latinLnBrk="0" hangingPunct="1">
              <a:lnSpc>
                <a:spcPct val="100000"/>
              </a:lnSpc>
              <a:spcBef>
                <a:spcPts val="0"/>
              </a:spcBef>
              <a:spcAft>
                <a:spcPts val="0"/>
              </a:spcAft>
              <a:buClrTx/>
              <a:buSzTx/>
              <a:buFontTx/>
              <a:buNone/>
              <a:tabLst/>
              <a:defRPr/>
            </a:pPr>
            <a:r>
              <a:rPr lang="en-US" sz="3800" b="1" dirty="0" smtClean="0"/>
              <a:t>What is the Goal?</a:t>
            </a:r>
          </a:p>
          <a:p>
            <a:pPr>
              <a:lnSpc>
                <a:spcPct val="100000"/>
              </a:lnSpc>
              <a:spcBef>
                <a:spcPts val="0"/>
              </a:spcBef>
              <a:defRPr/>
            </a:pPr>
            <a:r>
              <a:rPr lang="en-US" sz="3800" dirty="0" smtClean="0"/>
              <a:t>$75,000 by the end of 2016.  Quarterly goal is $25K</a:t>
            </a:r>
          </a:p>
          <a:p>
            <a:pPr marL="0" marR="0" lvl="0" indent="0" defTabSz="914400" eaLnBrk="1" fontAlgn="auto" latinLnBrk="0" hangingPunct="1">
              <a:lnSpc>
                <a:spcPct val="100000"/>
              </a:lnSpc>
              <a:spcBef>
                <a:spcPts val="0"/>
              </a:spcBef>
              <a:spcAft>
                <a:spcPts val="0"/>
              </a:spcAft>
              <a:buClrTx/>
              <a:buSzTx/>
              <a:buFontTx/>
              <a:buNone/>
              <a:tabLst/>
              <a:defRPr/>
            </a:pPr>
            <a:endParaRPr lang="en-US" sz="3800" dirty="0"/>
          </a:p>
          <a:p>
            <a:pPr marL="0" marR="0" lvl="0" indent="0" defTabSz="914400" eaLnBrk="1" fontAlgn="auto" latinLnBrk="0" hangingPunct="1">
              <a:lnSpc>
                <a:spcPct val="100000"/>
              </a:lnSpc>
              <a:spcBef>
                <a:spcPts val="0"/>
              </a:spcBef>
              <a:spcAft>
                <a:spcPts val="0"/>
              </a:spcAft>
              <a:buClrTx/>
              <a:buSzTx/>
              <a:buFontTx/>
              <a:buNone/>
              <a:tabLst/>
              <a:defRPr/>
            </a:pPr>
            <a:endParaRPr lang="en-US" sz="3800" b="1"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3800" b="1" dirty="0" smtClean="0"/>
              <a:t>How Do Owner Loans Work?</a:t>
            </a:r>
          </a:p>
          <a:p>
            <a:pPr>
              <a:lnSpc>
                <a:spcPct val="100000"/>
              </a:lnSpc>
              <a:spcBef>
                <a:spcPts val="0"/>
              </a:spcBef>
              <a:defRPr/>
            </a:pPr>
            <a:r>
              <a:rPr lang="en-US" sz="3800" dirty="0" smtClean="0"/>
              <a:t>Owner picks interest rate (0-4%)</a:t>
            </a:r>
          </a:p>
          <a:p>
            <a:pPr>
              <a:lnSpc>
                <a:spcPct val="100000"/>
              </a:lnSpc>
              <a:spcBef>
                <a:spcPts val="0"/>
              </a:spcBef>
              <a:defRPr/>
            </a:pPr>
            <a:r>
              <a:rPr lang="en-US" sz="3800" dirty="0" smtClean="0"/>
              <a:t>Maturity 2024 and beyond</a:t>
            </a:r>
          </a:p>
          <a:p>
            <a:pPr>
              <a:lnSpc>
                <a:spcPct val="100000"/>
              </a:lnSpc>
              <a:spcBef>
                <a:spcPts val="0"/>
              </a:spcBef>
              <a:defRPr/>
            </a:pPr>
            <a:r>
              <a:rPr lang="en-US" sz="3800" dirty="0" smtClean="0"/>
              <a:t>Lump sum re-payment</a:t>
            </a:r>
          </a:p>
          <a:p>
            <a:pPr marL="0" marR="0" lvl="0" indent="0" defTabSz="914400" eaLnBrk="1" fontAlgn="auto" latinLnBrk="0" hangingPunct="1">
              <a:lnSpc>
                <a:spcPct val="100000"/>
              </a:lnSpc>
              <a:spcBef>
                <a:spcPts val="0"/>
              </a:spcBef>
              <a:spcAft>
                <a:spcPts val="0"/>
              </a:spcAft>
              <a:buClrTx/>
              <a:buSzTx/>
              <a:buFontTx/>
              <a:buNone/>
              <a:tabLst/>
              <a:defRPr/>
            </a:pPr>
            <a:endParaRPr lang="en-US" sz="3800" dirty="0"/>
          </a:p>
          <a:p>
            <a:pPr marL="0" marR="0" lvl="0" indent="0" defTabSz="914400" eaLnBrk="1" fontAlgn="auto" latinLnBrk="0" hangingPunct="1">
              <a:lnSpc>
                <a:spcPct val="100000"/>
              </a:lnSpc>
              <a:spcBef>
                <a:spcPts val="0"/>
              </a:spcBef>
              <a:spcAft>
                <a:spcPts val="0"/>
              </a:spcAft>
              <a:buClrTx/>
              <a:buSzTx/>
              <a:buFontTx/>
              <a:buNone/>
              <a:tabLst/>
              <a:defRPr/>
            </a:pPr>
            <a:endParaRPr lang="en-US" sz="380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3800" b="1" dirty="0" smtClean="0"/>
              <a:t>What is the Minimum </a:t>
            </a:r>
            <a:r>
              <a:rPr lang="en-US" sz="3800" b="1" dirty="0"/>
              <a:t>L</a:t>
            </a:r>
            <a:r>
              <a:rPr lang="en-US" sz="3800" b="1" dirty="0" smtClean="0"/>
              <a:t>oan?</a:t>
            </a:r>
          </a:p>
          <a:p>
            <a:pPr>
              <a:lnSpc>
                <a:spcPct val="100000"/>
              </a:lnSpc>
              <a:spcBef>
                <a:spcPts val="0"/>
              </a:spcBef>
              <a:defRPr/>
            </a:pPr>
            <a:r>
              <a:rPr lang="en-US" sz="3800" dirty="0" smtClean="0"/>
              <a:t>$1,500</a:t>
            </a:r>
          </a:p>
          <a:p>
            <a:pPr>
              <a:lnSpc>
                <a:spcPct val="100000"/>
              </a:lnSpc>
              <a:spcBef>
                <a:spcPts val="0"/>
              </a:spcBef>
              <a:defRPr/>
            </a:pPr>
            <a:endParaRPr lang="en-US" sz="3800" dirty="0"/>
          </a:p>
          <a:p>
            <a:pPr marL="0" indent="0">
              <a:lnSpc>
                <a:spcPct val="100000"/>
              </a:lnSpc>
              <a:spcBef>
                <a:spcPts val="0"/>
              </a:spcBef>
              <a:buNone/>
              <a:defRPr/>
            </a:pPr>
            <a:r>
              <a:rPr lang="en-US" sz="3800" b="1" dirty="0" smtClean="0"/>
              <a:t>Board Contact</a:t>
            </a:r>
          </a:p>
          <a:p>
            <a:pPr>
              <a:lnSpc>
                <a:spcPct val="100000"/>
              </a:lnSpc>
              <a:spcBef>
                <a:spcPts val="0"/>
              </a:spcBef>
              <a:defRPr/>
            </a:pPr>
            <a:r>
              <a:rPr lang="en-US" sz="3800" dirty="0" smtClean="0"/>
              <a:t>Peter Nolan</a:t>
            </a:r>
          </a:p>
          <a:p>
            <a:pPr>
              <a:lnSpc>
                <a:spcPct val="100000"/>
              </a:lnSpc>
              <a:spcBef>
                <a:spcPts val="0"/>
              </a:spcBef>
              <a:defRPr/>
            </a:pPr>
            <a:r>
              <a:rPr lang="en-US" sz="3800" dirty="0" smtClean="0"/>
              <a:t>Bill Gee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5676900"/>
            <a:ext cx="1840230" cy="977900"/>
          </a:xfrm>
          <a:prstGeom prst="rect">
            <a:avLst/>
          </a:prstGeom>
        </p:spPr>
      </p:pic>
    </p:spTree>
    <p:extLst>
      <p:ext uri="{BB962C8B-B14F-4D97-AF65-F5344CB8AC3E}">
        <p14:creationId xmlns:p14="http://schemas.microsoft.com/office/powerpoint/2010/main" val="8749437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a:t>
            </a:r>
            <a:r>
              <a:rPr lang="en-US" dirty="0"/>
              <a:t>C</a:t>
            </a:r>
            <a:r>
              <a:rPr lang="en-US" dirty="0" smtClean="0"/>
              <a:t>an </a:t>
            </a:r>
            <a:r>
              <a:rPr lang="en-US" dirty="0"/>
              <a:t>D</a:t>
            </a:r>
            <a:r>
              <a:rPr lang="en-US" dirty="0" smtClean="0"/>
              <a:t>o</a:t>
            </a:r>
            <a:endParaRPr lang="en-US" dirty="0"/>
          </a:p>
        </p:txBody>
      </p:sp>
      <p:sp>
        <p:nvSpPr>
          <p:cNvPr id="3" name="Content Placeholder 2"/>
          <p:cNvSpPr>
            <a:spLocks noGrp="1"/>
          </p:cNvSpPr>
          <p:nvPr>
            <p:ph idx="1"/>
          </p:nvPr>
        </p:nvSpPr>
        <p:spPr/>
        <p:txBody>
          <a:bodyPr/>
          <a:lstStyle/>
          <a:p>
            <a:r>
              <a:rPr lang="en-US" dirty="0" smtClean="0"/>
              <a:t>Share your love of </a:t>
            </a:r>
            <a:r>
              <a:rPr lang="en-US" smtClean="0"/>
              <a:t>our Co-op </a:t>
            </a:r>
            <a:r>
              <a:rPr lang="en-US" dirty="0" smtClean="0"/>
              <a:t>on social media</a:t>
            </a:r>
          </a:p>
          <a:p>
            <a:r>
              <a:rPr lang="en-US" dirty="0" smtClean="0"/>
              <a:t>Attend a Board Meeting</a:t>
            </a:r>
          </a:p>
          <a:p>
            <a:r>
              <a:rPr lang="en-US" dirty="0" smtClean="0"/>
              <a:t>Become an volunteer Ambassador</a:t>
            </a:r>
          </a:p>
          <a:p>
            <a:r>
              <a:rPr lang="en-US" dirty="0" smtClean="0"/>
              <a:t>Shop at our Co-op just a little bit more!</a:t>
            </a:r>
          </a:p>
          <a:p>
            <a:r>
              <a:rPr lang="en-US" dirty="0" smtClean="0"/>
              <a:t>Recruit a friend to be an Owner</a:t>
            </a:r>
          </a:p>
          <a:p>
            <a:r>
              <a:rPr lang="en-US" dirty="0" smtClean="0"/>
              <a:t>Make a loan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5676900"/>
            <a:ext cx="1840230" cy="977900"/>
          </a:xfrm>
          <a:prstGeom prst="rect">
            <a:avLst/>
          </a:prstGeom>
        </p:spPr>
      </p:pic>
    </p:spTree>
    <p:extLst>
      <p:ext uri="{BB962C8B-B14F-4D97-AF65-F5344CB8AC3E}">
        <p14:creationId xmlns:p14="http://schemas.microsoft.com/office/powerpoint/2010/main" val="1889696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5538" y="1815989"/>
            <a:ext cx="9812977" cy="2387600"/>
          </a:xfrm>
        </p:spPr>
        <p:txBody>
          <a:bodyPr>
            <a:normAutofit/>
          </a:bodyPr>
          <a:lstStyle/>
          <a:p>
            <a:r>
              <a:rPr lang="en-US" dirty="0" smtClean="0"/>
              <a:t>Cheryl Munoz!!!</a:t>
            </a:r>
            <a:br>
              <a:rPr lang="en-US" dirty="0" smtClean="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5676900"/>
            <a:ext cx="1840230" cy="977900"/>
          </a:xfrm>
          <a:prstGeom prst="rect">
            <a:avLst/>
          </a:prstGeom>
        </p:spPr>
      </p:pic>
    </p:spTree>
    <p:extLst>
      <p:ext uri="{BB962C8B-B14F-4D97-AF65-F5344CB8AC3E}">
        <p14:creationId xmlns:p14="http://schemas.microsoft.com/office/powerpoint/2010/main" val="2389283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5538" y="1815989"/>
            <a:ext cx="9812977" cy="2387600"/>
          </a:xfrm>
        </p:spPr>
        <p:txBody>
          <a:bodyPr>
            <a:normAutofit/>
          </a:bodyPr>
          <a:lstStyle/>
          <a:p>
            <a:r>
              <a:rPr lang="en-US" dirty="0" smtClean="0"/>
              <a:t>Thank You!</a:t>
            </a:r>
            <a:br>
              <a:rPr lang="en-US" dirty="0" smtClean="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5676900"/>
            <a:ext cx="1840230" cy="977900"/>
          </a:xfrm>
          <a:prstGeom prst="rect">
            <a:avLst/>
          </a:prstGeom>
        </p:spPr>
      </p:pic>
    </p:spTree>
    <p:extLst>
      <p:ext uri="{BB962C8B-B14F-4D97-AF65-F5344CB8AC3E}">
        <p14:creationId xmlns:p14="http://schemas.microsoft.com/office/powerpoint/2010/main" val="919856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43884" y="619426"/>
            <a:ext cx="4122420" cy="1314022"/>
          </a:xfrm>
          <a:prstGeom prst="rect">
            <a:avLst/>
          </a:prstGeom>
        </p:spPr>
      </p:pic>
      <p:pic>
        <p:nvPicPr>
          <p:cNvPr id="3" name="Picture 2"/>
          <p:cNvPicPr>
            <a:picLocks noChangeAspect="1"/>
          </p:cNvPicPr>
          <p:nvPr/>
        </p:nvPicPr>
        <p:blipFill>
          <a:blip r:embed="rId3"/>
          <a:stretch>
            <a:fillRect/>
          </a:stretch>
        </p:blipFill>
        <p:spPr>
          <a:xfrm>
            <a:off x="637190" y="3549490"/>
            <a:ext cx="3178906" cy="157673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8848" y="2525415"/>
            <a:ext cx="3021076" cy="390927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3288" y="3126532"/>
            <a:ext cx="3230202" cy="2422651"/>
          </a:xfrm>
          <a:prstGeom prst="rect">
            <a:avLst/>
          </a:prstGeom>
        </p:spPr>
      </p:pic>
    </p:spTree>
    <p:extLst>
      <p:ext uri="{BB962C8B-B14F-4D97-AF65-F5344CB8AC3E}">
        <p14:creationId xmlns:p14="http://schemas.microsoft.com/office/powerpoint/2010/main" val="1326547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5538" y="1815989"/>
            <a:ext cx="9812977" cy="2387600"/>
          </a:xfrm>
        </p:spPr>
        <p:txBody>
          <a:bodyPr>
            <a:normAutofit fontScale="90000"/>
          </a:bodyPr>
          <a:lstStyle/>
          <a:p>
            <a:r>
              <a:rPr lang="en-US" dirty="0" smtClean="0"/>
              <a:t>Board Elections</a:t>
            </a:r>
            <a:br>
              <a:rPr lang="en-US" dirty="0" smtClean="0"/>
            </a:br>
            <a:r>
              <a:rPr lang="en-US" dirty="0" smtClean="0"/>
              <a:t/>
            </a:r>
            <a:br>
              <a:rPr lang="en-US" dirty="0" smtClean="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5676900"/>
            <a:ext cx="1840230" cy="977900"/>
          </a:xfrm>
          <a:prstGeom prst="rect">
            <a:avLst/>
          </a:prstGeom>
        </p:spPr>
      </p:pic>
    </p:spTree>
    <p:extLst>
      <p:ext uri="{BB962C8B-B14F-4D97-AF65-F5344CB8AC3E}">
        <p14:creationId xmlns:p14="http://schemas.microsoft.com/office/powerpoint/2010/main" val="1342542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Elections</a:t>
            </a:r>
            <a:endParaRPr lang="en-US" dirty="0"/>
          </a:p>
        </p:txBody>
      </p:sp>
      <p:pic>
        <p:nvPicPr>
          <p:cNvPr id="4" name="Picture 3"/>
          <p:cNvPicPr>
            <a:picLocks noChangeAspect="1"/>
          </p:cNvPicPr>
          <p:nvPr/>
        </p:nvPicPr>
        <p:blipFill>
          <a:blip r:embed="rId2"/>
          <a:stretch>
            <a:fillRect/>
          </a:stretch>
        </p:blipFill>
        <p:spPr>
          <a:xfrm>
            <a:off x="743712" y="1690688"/>
            <a:ext cx="2671064" cy="4019951"/>
          </a:xfrm>
          <a:prstGeom prst="rect">
            <a:avLst/>
          </a:prstGeom>
        </p:spPr>
      </p:pic>
      <p:pic>
        <p:nvPicPr>
          <p:cNvPr id="5" name="Picture 4"/>
          <p:cNvPicPr>
            <a:picLocks noChangeAspect="1"/>
          </p:cNvPicPr>
          <p:nvPr/>
        </p:nvPicPr>
        <p:blipFill>
          <a:blip r:embed="rId3"/>
          <a:stretch>
            <a:fillRect/>
          </a:stretch>
        </p:blipFill>
        <p:spPr>
          <a:xfrm>
            <a:off x="8180832" y="1690688"/>
            <a:ext cx="2989072" cy="3975466"/>
          </a:xfrm>
          <a:prstGeom prst="rect">
            <a:avLst/>
          </a:prstGeom>
        </p:spPr>
      </p:pic>
      <p:pic>
        <p:nvPicPr>
          <p:cNvPr id="6" name="Picture 5"/>
          <p:cNvPicPr>
            <a:picLocks noChangeAspect="1"/>
          </p:cNvPicPr>
          <p:nvPr/>
        </p:nvPicPr>
        <p:blipFill>
          <a:blip r:embed="rId4"/>
          <a:stretch>
            <a:fillRect/>
          </a:stretch>
        </p:blipFill>
        <p:spPr>
          <a:xfrm>
            <a:off x="4340550" y="2243409"/>
            <a:ext cx="2914508" cy="2914508"/>
          </a:xfrm>
          <a:prstGeom prst="rect">
            <a:avLst/>
          </a:prstGeom>
        </p:spPr>
      </p:pic>
      <p:sp>
        <p:nvSpPr>
          <p:cNvPr id="7" name="TextBox 6"/>
          <p:cNvSpPr txBox="1"/>
          <p:nvPr/>
        </p:nvSpPr>
        <p:spPr>
          <a:xfrm>
            <a:off x="1072896" y="5876544"/>
            <a:ext cx="1663469" cy="369332"/>
          </a:xfrm>
          <a:prstGeom prst="rect">
            <a:avLst/>
          </a:prstGeom>
          <a:noFill/>
        </p:spPr>
        <p:txBody>
          <a:bodyPr wrap="none" rtlCol="0">
            <a:spAutoFit/>
          </a:bodyPr>
          <a:lstStyle/>
          <a:p>
            <a:r>
              <a:rPr lang="en-US" dirty="0" smtClean="0"/>
              <a:t>Rachel Poretsky</a:t>
            </a:r>
            <a:endParaRPr lang="en-US" dirty="0"/>
          </a:p>
        </p:txBody>
      </p:sp>
      <p:sp>
        <p:nvSpPr>
          <p:cNvPr id="8" name="TextBox 7"/>
          <p:cNvSpPr txBox="1"/>
          <p:nvPr/>
        </p:nvSpPr>
        <p:spPr>
          <a:xfrm>
            <a:off x="9003792" y="5876544"/>
            <a:ext cx="1396151" cy="369332"/>
          </a:xfrm>
          <a:prstGeom prst="rect">
            <a:avLst/>
          </a:prstGeom>
          <a:noFill/>
        </p:spPr>
        <p:txBody>
          <a:bodyPr wrap="none" rtlCol="0">
            <a:spAutoFit/>
          </a:bodyPr>
          <a:lstStyle/>
          <a:p>
            <a:r>
              <a:rPr lang="en-US" dirty="0" smtClean="0"/>
              <a:t>Ryan Bradley</a:t>
            </a:r>
            <a:endParaRPr lang="en-US" dirty="0"/>
          </a:p>
        </p:txBody>
      </p:sp>
      <p:sp>
        <p:nvSpPr>
          <p:cNvPr id="9" name="TextBox 8"/>
          <p:cNvSpPr txBox="1"/>
          <p:nvPr/>
        </p:nvSpPr>
        <p:spPr>
          <a:xfrm>
            <a:off x="4966069" y="5876544"/>
            <a:ext cx="1464503" cy="369332"/>
          </a:xfrm>
          <a:prstGeom prst="rect">
            <a:avLst/>
          </a:prstGeom>
          <a:noFill/>
        </p:spPr>
        <p:txBody>
          <a:bodyPr wrap="none" rtlCol="0">
            <a:spAutoFit/>
          </a:bodyPr>
          <a:lstStyle/>
          <a:p>
            <a:r>
              <a:rPr lang="en-US" dirty="0" smtClean="0"/>
              <a:t>Daniel Becker</a:t>
            </a:r>
            <a:endParaRPr lang="en-US" dirty="0"/>
          </a:p>
        </p:txBody>
      </p:sp>
    </p:spTree>
    <p:extLst>
      <p:ext uri="{BB962C8B-B14F-4D97-AF65-F5344CB8AC3E}">
        <p14:creationId xmlns:p14="http://schemas.microsoft.com/office/powerpoint/2010/main" val="2025314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5538" y="1815989"/>
            <a:ext cx="9812977" cy="2387600"/>
          </a:xfrm>
        </p:spPr>
        <p:txBody>
          <a:bodyPr>
            <a:normAutofit/>
          </a:bodyPr>
          <a:lstStyle/>
          <a:p>
            <a:r>
              <a:rPr lang="en-US" dirty="0" smtClean="0"/>
              <a:t>Proposed Changes </a:t>
            </a:r>
            <a:br>
              <a:rPr lang="en-US" dirty="0" smtClean="0"/>
            </a:br>
            <a:r>
              <a:rPr lang="en-US" dirty="0" smtClean="0"/>
              <a:t>to Our Bylaws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5676900"/>
            <a:ext cx="1840230" cy="977900"/>
          </a:xfrm>
          <a:prstGeom prst="rect">
            <a:avLst/>
          </a:prstGeom>
        </p:spPr>
      </p:pic>
    </p:spTree>
    <p:extLst>
      <p:ext uri="{BB962C8B-B14F-4D97-AF65-F5344CB8AC3E}">
        <p14:creationId xmlns:p14="http://schemas.microsoft.com/office/powerpoint/2010/main" val="434456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b="1" dirty="0" smtClean="0"/>
              <a:t>Lower the number of Owners needed for a quorum at the Annual Meeting from 100 to 25.</a:t>
            </a:r>
          </a:p>
          <a:p>
            <a:pPr marL="514350" indent="-514350">
              <a:buFont typeface="+mj-lt"/>
              <a:buAutoNum type="arabicPeriod"/>
            </a:pPr>
            <a:r>
              <a:rPr lang="en-US" b="1" dirty="0" smtClean="0"/>
              <a:t>Remove the restriction that votes at Annual Meetings be made only by Owners who are present at the meeting and allow for</a:t>
            </a:r>
            <a:br>
              <a:rPr lang="en-US" b="1" dirty="0" smtClean="0"/>
            </a:br>
            <a:r>
              <a:rPr lang="en-US" b="1" dirty="0" smtClean="0"/>
              <a:t>in-store voting.</a:t>
            </a:r>
            <a:endParaRPr lang="en-US" dirty="0"/>
          </a:p>
          <a:p>
            <a:pPr marL="514350" indent="-514350">
              <a:buFont typeface="+mj-lt"/>
              <a:buAutoNum type="arabicPeriod"/>
            </a:pPr>
            <a:r>
              <a:rPr lang="en-US" b="1" dirty="0" smtClean="0"/>
              <a:t>In a case a quorum is not present at the Annual Meeting, allow new Board Members to be elected at a regular meeting.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5676900"/>
            <a:ext cx="1840230" cy="977900"/>
          </a:xfrm>
          <a:prstGeom prst="rect">
            <a:avLst/>
          </a:prstGeom>
        </p:spPr>
      </p:pic>
    </p:spTree>
    <p:extLst>
      <p:ext uri="{BB962C8B-B14F-4D97-AF65-F5344CB8AC3E}">
        <p14:creationId xmlns:p14="http://schemas.microsoft.com/office/powerpoint/2010/main" val="468466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p>
            <a:r>
              <a:rPr lang="en-US" dirty="0" smtClean="0"/>
              <a:t>Article IV.</a:t>
            </a:r>
            <a:br>
              <a:rPr lang="en-US" dirty="0" smtClean="0"/>
            </a:br>
            <a:r>
              <a:rPr lang="en-US" dirty="0" smtClean="0"/>
              <a:t>Meetings of Members</a:t>
            </a:r>
            <a:endParaRPr lang="en-US" dirty="0"/>
          </a:p>
        </p:txBody>
      </p:sp>
      <p:sp>
        <p:nvSpPr>
          <p:cNvPr id="8" name="Content Placeholder 2"/>
          <p:cNvSpPr>
            <a:spLocks noGrp="1"/>
          </p:cNvSpPr>
          <p:nvPr>
            <p:ph idx="1"/>
          </p:nvPr>
        </p:nvSpPr>
        <p:spPr>
          <a:xfrm>
            <a:off x="838200" y="1825625"/>
            <a:ext cx="10515600" cy="4351338"/>
          </a:xfrm>
        </p:spPr>
        <p:txBody>
          <a:bodyPr>
            <a:normAutofit/>
          </a:bodyPr>
          <a:lstStyle/>
          <a:p>
            <a:endParaRPr lang="en-US" b="1" u="sng" dirty="0" smtClean="0"/>
          </a:p>
          <a:p>
            <a:r>
              <a:rPr lang="en-US" u="sng" dirty="0" smtClean="0"/>
              <a:t>Existing:</a:t>
            </a:r>
            <a:r>
              <a:rPr lang="en-US" dirty="0" smtClean="0"/>
              <a:t/>
            </a:r>
            <a:br>
              <a:rPr lang="en-US" dirty="0" smtClean="0"/>
            </a:br>
            <a:r>
              <a:rPr lang="en-US" dirty="0" smtClean="0"/>
              <a:t>4.3  QUORUM. Quorum at any Annual or Special Meeting shall be ten percent (10%) of the membership or one hundred (100) members, whichever is smaller.</a:t>
            </a:r>
            <a:r>
              <a:rPr lang="en-US" b="1" dirty="0" smtClean="0"/>
              <a:t/>
            </a:r>
            <a:br>
              <a:rPr lang="en-US" b="1" dirty="0" smtClean="0"/>
            </a:br>
            <a:endParaRPr lang="en-US" b="1" dirty="0" smtClean="0"/>
          </a:p>
          <a:p>
            <a:r>
              <a:rPr lang="en-US" u="sng" dirty="0" smtClean="0"/>
              <a:t>Proposed:</a:t>
            </a:r>
            <a:r>
              <a:rPr lang="en-US" dirty="0" smtClean="0"/>
              <a:t/>
            </a:r>
            <a:br>
              <a:rPr lang="en-US" dirty="0" smtClean="0"/>
            </a:br>
            <a:r>
              <a:rPr lang="en-US" dirty="0" smtClean="0"/>
              <a:t>4.3  QUORUM. Quorum at any Annual or Special Meeting shall be ten percent (10%) of the membership or </a:t>
            </a:r>
            <a:r>
              <a:rPr lang="en-US" b="1" dirty="0" smtClean="0"/>
              <a:t>twenty-five (25)</a:t>
            </a:r>
            <a:r>
              <a:rPr lang="en-US" dirty="0" smtClean="0"/>
              <a:t> members, whichever is smaller.</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5676900"/>
            <a:ext cx="1840230" cy="977900"/>
          </a:xfrm>
          <a:prstGeom prst="rect">
            <a:avLst/>
          </a:prstGeom>
        </p:spPr>
      </p:pic>
    </p:spTree>
    <p:extLst>
      <p:ext uri="{BB962C8B-B14F-4D97-AF65-F5344CB8AC3E}">
        <p14:creationId xmlns:p14="http://schemas.microsoft.com/office/powerpoint/2010/main" val="838541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4647</TotalTime>
  <Words>780</Words>
  <Application>Microsoft Macintosh PowerPoint</Application>
  <PresentationFormat>Widescreen</PresentationFormat>
  <Paragraphs>175</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 Sugar Beet Food Co-op Annual Meeting  April 30, 2016</vt:lpstr>
      <vt:lpstr>Agenda</vt:lpstr>
      <vt:lpstr>Cheryl Munoz!!! </vt:lpstr>
      <vt:lpstr>PowerPoint Presentation</vt:lpstr>
      <vt:lpstr>Board Elections  </vt:lpstr>
      <vt:lpstr>Board Elections</vt:lpstr>
      <vt:lpstr>Proposed Changes  to Our Bylaws</vt:lpstr>
      <vt:lpstr>Summary</vt:lpstr>
      <vt:lpstr>Article IV. Meetings of Members</vt:lpstr>
      <vt:lpstr>Article IV. Meetings of Members</vt:lpstr>
      <vt:lpstr>Article IV. Meetings of Members</vt:lpstr>
      <vt:lpstr>Article V. Board of Directors</vt:lpstr>
      <vt:lpstr>Article V. Board of Directors</vt:lpstr>
      <vt:lpstr>Article V. Board of Directors</vt:lpstr>
      <vt:lpstr>Article V. Board of Directors</vt:lpstr>
      <vt:lpstr>General Manager’s Report Chris Roland </vt:lpstr>
      <vt:lpstr>Headlines from 2015</vt:lpstr>
      <vt:lpstr>Initial Challenges</vt:lpstr>
      <vt:lpstr>We Took Action</vt:lpstr>
      <vt:lpstr>It’s Working! </vt:lpstr>
      <vt:lpstr> Keeping The Momentum Going Key Initiatives for 2016</vt:lpstr>
      <vt:lpstr> The National Cooperative  Grocers Association</vt:lpstr>
      <vt:lpstr>Thank You! </vt:lpstr>
      <vt:lpstr>Ensuring a Sustainable Future</vt:lpstr>
      <vt:lpstr>How We Financed the Sugar Beet</vt:lpstr>
      <vt:lpstr>How We Get from Here to There Bringing More Capital Into The Co-op </vt:lpstr>
      <vt:lpstr>Capital Campaign</vt:lpstr>
      <vt:lpstr>Capital Campaign – Owner Loan FAQ</vt:lpstr>
      <vt:lpstr>What You Can Do</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Sugar Beet Financial Update</dc:title>
  <dc:creator>Peter Nolan</dc:creator>
  <cp:lastModifiedBy>Peter Nolan</cp:lastModifiedBy>
  <cp:revision>86</cp:revision>
  <cp:lastPrinted>2016-04-22T13:03:24Z</cp:lastPrinted>
  <dcterms:created xsi:type="dcterms:W3CDTF">2016-04-19T19:16:26Z</dcterms:created>
  <dcterms:modified xsi:type="dcterms:W3CDTF">2016-09-15T01:06:07Z</dcterms:modified>
</cp:coreProperties>
</file>